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825" r:id="rId2"/>
    <p:sldId id="999" r:id="rId3"/>
    <p:sldId id="1095" r:id="rId4"/>
    <p:sldId id="1096" r:id="rId5"/>
    <p:sldId id="1097" r:id="rId6"/>
    <p:sldId id="1098" r:id="rId7"/>
    <p:sldId id="1099" r:id="rId8"/>
    <p:sldId id="1100" r:id="rId9"/>
    <p:sldId id="1101" r:id="rId10"/>
    <p:sldId id="1102" r:id="rId11"/>
    <p:sldId id="1103" r:id="rId12"/>
    <p:sldId id="1104" r:id="rId13"/>
    <p:sldId id="1105" r:id="rId14"/>
    <p:sldId id="1106" r:id="rId15"/>
    <p:sldId id="1107" r:id="rId16"/>
    <p:sldId id="1108" r:id="rId17"/>
    <p:sldId id="1109" r:id="rId18"/>
    <p:sldId id="1110" r:id="rId19"/>
    <p:sldId id="1111" r:id="rId20"/>
    <p:sldId id="1112" r:id="rId21"/>
    <p:sldId id="1113" r:id="rId22"/>
    <p:sldId id="1114" r:id="rId23"/>
    <p:sldId id="1115" r:id="rId24"/>
    <p:sldId id="1116" r:id="rId25"/>
    <p:sldId id="1117" r:id="rId26"/>
    <p:sldId id="1118" r:id="rId27"/>
    <p:sldId id="1119" r:id="rId28"/>
    <p:sldId id="1120" r:id="rId29"/>
    <p:sldId id="1121" r:id="rId30"/>
    <p:sldId id="1122" r:id="rId31"/>
    <p:sldId id="1123" r:id="rId32"/>
    <p:sldId id="1124" r:id="rId33"/>
    <p:sldId id="1125" r:id="rId34"/>
    <p:sldId id="1126" r:id="rId35"/>
    <p:sldId id="1127" r:id="rId36"/>
    <p:sldId id="1128" r:id="rId37"/>
    <p:sldId id="1129" r:id="rId38"/>
    <p:sldId id="1130" r:id="rId39"/>
    <p:sldId id="1131" r:id="rId40"/>
    <p:sldId id="1132" r:id="rId41"/>
    <p:sldId id="1133" r:id="rId42"/>
    <p:sldId id="1134" r:id="rId43"/>
    <p:sldId id="1135" r:id="rId44"/>
    <p:sldId id="1136" r:id="rId45"/>
    <p:sldId id="1137" r:id="rId46"/>
    <p:sldId id="1138" r:id="rId47"/>
    <p:sldId id="1139" r:id="rId48"/>
    <p:sldId id="1140" r:id="rId49"/>
    <p:sldId id="1141" r:id="rId50"/>
    <p:sldId id="1142" r:id="rId51"/>
    <p:sldId id="1143" r:id="rId52"/>
    <p:sldId id="1144" r:id="rId53"/>
    <p:sldId id="1145" r:id="rId5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13" autoAdjust="0"/>
    <p:restoredTop sz="94624" autoAdjust="0"/>
  </p:normalViewPr>
  <p:slideViewPr>
    <p:cSldViewPr>
      <p:cViewPr>
        <p:scale>
          <a:sx n="71" d="100"/>
          <a:sy n="71" d="100"/>
        </p:scale>
        <p:origin x="-2700" y="-96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2014/03/09</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a:p>
        </p:txBody>
      </p:sp>
      <p:sp>
        <p:nvSpPr>
          <p:cNvPr id="4" name="Slide Number Placeholder 3"/>
          <p:cNvSpPr>
            <a:spLocks noGrp="1"/>
          </p:cNvSpPr>
          <p:nvPr>
            <p:ph type="sldNum" sz="quarter" idx="10"/>
          </p:nvPr>
        </p:nvSpPr>
        <p:spPr/>
        <p:txBody>
          <a:bodyPr/>
          <a:lstStyle/>
          <a:p>
            <a:pPr>
              <a:defRPr/>
            </a:pPr>
            <a:fld id="{40D904ED-2051-4F86-9D42-4C5A704E37C9}" type="slidenum">
              <a:rPr lang="en-ZA" smtClean="0"/>
              <a:pPr>
                <a:defRPr/>
              </a:pPr>
              <a:t>3</a:t>
            </a:fld>
            <a:endParaRPr lang="en-ZA"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0"/>
            <a:ext cx="7772400" cy="1470025"/>
          </a:xfrm>
        </p:spPr>
        <p:txBody>
          <a:bodyPr>
            <a:noAutofit/>
          </a:bodyPr>
          <a:lstStyle>
            <a:lvl1pPr>
              <a:defRPr sz="4800"/>
            </a:lvl1pPr>
          </a:lstStyle>
          <a:p>
            <a:r>
              <a:rPr lang="en-US" dirty="0" smtClean="0"/>
              <a:t>CLICK TO EDIT MASTER TITLE STYLE</a:t>
            </a:r>
            <a:endParaRPr lang="en-Z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RE’EH - UNDERSTAND</a:t>
            </a:r>
            <a:endParaRPr lang="en-ZA" dirty="0"/>
          </a:p>
        </p:txBody>
      </p:sp>
      <p:sp>
        <p:nvSpPr>
          <p:cNvPr id="3" name="Content Placeholder 2"/>
          <p:cNvSpPr>
            <a:spLocks noGrp="1"/>
          </p:cNvSpPr>
          <p:nvPr>
            <p:ph idx="1"/>
          </p:nvPr>
        </p:nvSpPr>
        <p:spPr/>
        <p:txBody>
          <a:bodyPr/>
          <a:lstStyle/>
          <a:p>
            <a:r>
              <a:rPr lang="en-ZA" i="1" dirty="0" smtClean="0"/>
              <a:t>“</a:t>
            </a:r>
            <a:r>
              <a:rPr lang="en-ZA" i="1" dirty="0" err="1" smtClean="0"/>
              <a:t>re’eh</a:t>
            </a:r>
            <a:r>
              <a:rPr lang="en-ZA" i="1" dirty="0" smtClean="0"/>
              <a:t>” </a:t>
            </a:r>
            <a:r>
              <a:rPr lang="en-ZA" dirty="0" smtClean="0"/>
              <a:t>also means to </a:t>
            </a:r>
            <a:r>
              <a:rPr lang="en-ZA" i="1" dirty="0" smtClean="0"/>
              <a:t>“understand” or “comprehend”. </a:t>
            </a:r>
            <a:r>
              <a:rPr lang="en-ZA" dirty="0" smtClean="0"/>
              <a:t>As Solomon said in Ecclesiastes 1:16: </a:t>
            </a:r>
          </a:p>
          <a:p>
            <a:pPr algn="ctr"/>
            <a:r>
              <a:rPr lang="en-ZA" i="1" dirty="0" smtClean="0">
                <a:solidFill>
                  <a:srgbClr val="004821"/>
                </a:solidFill>
              </a:rPr>
              <a:t>So I spoke to my heart, saying, “See (</a:t>
            </a:r>
            <a:r>
              <a:rPr lang="en-ZA" i="1" dirty="0" err="1" smtClean="0">
                <a:solidFill>
                  <a:srgbClr val="004821"/>
                </a:solidFill>
              </a:rPr>
              <a:t>Re’eh</a:t>
            </a:r>
            <a:r>
              <a:rPr lang="en-ZA" i="1" dirty="0" smtClean="0">
                <a:solidFill>
                  <a:srgbClr val="004821"/>
                </a:solidFill>
              </a:rPr>
              <a:t>), I have attained greatness, and have gained more wisdom than all who were before me in </a:t>
            </a:r>
            <a:r>
              <a:rPr lang="en-ZA" i="1" dirty="0" err="1" smtClean="0">
                <a:solidFill>
                  <a:srgbClr val="004821"/>
                </a:solidFill>
              </a:rPr>
              <a:t>Yerushalayim</a:t>
            </a:r>
            <a:r>
              <a:rPr lang="en-ZA" i="1" dirty="0" smtClean="0">
                <a:solidFill>
                  <a:srgbClr val="004821"/>
                </a:solidFill>
              </a:rPr>
              <a:t>. And my heart has seen much wisdom and knowledge.” </a:t>
            </a:r>
          </a:p>
          <a:p>
            <a:pPr algn="ctr"/>
            <a:r>
              <a:rPr lang="en-ZA" i="1" dirty="0" smtClean="0">
                <a:solidFill>
                  <a:srgbClr val="004821"/>
                </a:solidFill>
              </a:rPr>
              <a:t>But </a:t>
            </a:r>
            <a:r>
              <a:rPr lang="he-IL" i="1" dirty="0" smtClean="0">
                <a:solidFill>
                  <a:srgbClr val="004821"/>
                </a:solidFill>
              </a:rPr>
              <a:t>יהוה</a:t>
            </a:r>
            <a:r>
              <a:rPr lang="en-ZA" i="1" dirty="0" smtClean="0">
                <a:solidFill>
                  <a:srgbClr val="004821"/>
                </a:solidFill>
              </a:rPr>
              <a:t> is with me like a mighty, awesome one. Therefore my persecutors shall stumble, and not prevail. They shall be greatly ashamed, for they have not acted wisely – an everlasting reproach never to be forgotten. But, O </a:t>
            </a:r>
            <a:r>
              <a:rPr lang="he-IL" i="1" dirty="0" smtClean="0">
                <a:solidFill>
                  <a:srgbClr val="004821"/>
                </a:solidFill>
              </a:rPr>
              <a:t>יהוה</a:t>
            </a:r>
            <a:r>
              <a:rPr lang="en-ZA" i="1" dirty="0" smtClean="0">
                <a:solidFill>
                  <a:srgbClr val="004821"/>
                </a:solidFill>
              </a:rPr>
              <a:t> of hosts, trying the righteous, and seeing the kidneys and heart, let me see (</a:t>
            </a:r>
            <a:r>
              <a:rPr lang="en-ZA" i="1" dirty="0" err="1" smtClean="0">
                <a:solidFill>
                  <a:srgbClr val="004821"/>
                </a:solidFill>
              </a:rPr>
              <a:t>Re’eh</a:t>
            </a:r>
            <a:r>
              <a:rPr lang="en-ZA" i="1" dirty="0" smtClean="0">
                <a:solidFill>
                  <a:srgbClr val="004821"/>
                </a:solidFill>
              </a:rPr>
              <a:t>) Your vengeance on them, for I have revealed my cause to You. </a:t>
            </a:r>
          </a:p>
          <a:p>
            <a:pPr algn="ctr"/>
            <a:r>
              <a:rPr lang="en-US" b="1" i="1" dirty="0" smtClean="0">
                <a:solidFill>
                  <a:srgbClr val="004821"/>
                </a:solidFill>
              </a:rPr>
              <a:t>(Jeremiah 20:11-12)</a:t>
            </a:r>
          </a:p>
          <a:p>
            <a:endParaRPr lang="en-US" dirty="0" smtClean="0"/>
          </a:p>
          <a:p>
            <a:endParaRPr lang="en-ZA"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 RE’EH “SEE” DELIVERANCE</a:t>
            </a:r>
            <a:endParaRPr lang="en-ZA" dirty="0"/>
          </a:p>
        </p:txBody>
      </p:sp>
      <p:sp>
        <p:nvSpPr>
          <p:cNvPr id="3" name="Content Placeholder 2"/>
          <p:cNvSpPr>
            <a:spLocks noGrp="1"/>
          </p:cNvSpPr>
          <p:nvPr>
            <p:ph idx="1"/>
          </p:nvPr>
        </p:nvSpPr>
        <p:spPr/>
        <p:txBody>
          <a:bodyPr>
            <a:normAutofit lnSpcReduction="10000"/>
          </a:bodyPr>
          <a:lstStyle/>
          <a:p>
            <a:r>
              <a:rPr lang="en-ZA" dirty="0" smtClean="0"/>
              <a:t>David wrote of his victories and his defeats: </a:t>
            </a:r>
          </a:p>
          <a:p>
            <a:pPr algn="ctr"/>
            <a:r>
              <a:rPr lang="en-ZA" i="1" dirty="0" smtClean="0">
                <a:solidFill>
                  <a:srgbClr val="004821"/>
                </a:solidFill>
              </a:rPr>
              <a:t>You who have shown me great and evil distresses, Revive me again and bring me up again From the depths of the earth. </a:t>
            </a:r>
            <a:r>
              <a:rPr lang="en-ZA" b="1" i="1" dirty="0" smtClean="0">
                <a:solidFill>
                  <a:srgbClr val="004821"/>
                </a:solidFill>
              </a:rPr>
              <a:t>(Psalms 71:20)</a:t>
            </a:r>
          </a:p>
          <a:p>
            <a:r>
              <a:rPr lang="en-ZA" dirty="0" smtClean="0"/>
              <a:t>And, as </a:t>
            </a:r>
            <a:r>
              <a:rPr lang="he-IL" dirty="0" smtClean="0"/>
              <a:t>יהוה</a:t>
            </a:r>
            <a:r>
              <a:rPr lang="en-ZA" dirty="0" smtClean="0"/>
              <a:t> promises those who love Him: </a:t>
            </a:r>
          </a:p>
          <a:p>
            <a:pPr algn="ctr"/>
            <a:r>
              <a:rPr lang="en-ZA" i="1" dirty="0" smtClean="0">
                <a:solidFill>
                  <a:srgbClr val="004821"/>
                </a:solidFill>
              </a:rPr>
              <a:t>“Because he cleaves to Me in love, Therefore I deliver him; I set him on high, Because he has known My Name. “When he calls on Me, I answer him; I am with him in distress; I deliver him and esteem him. “With long life I satisfy him, And show him My deliverance</a:t>
            </a:r>
            <a:r>
              <a:rPr lang="en-ZA" b="1" i="1" dirty="0" smtClean="0">
                <a:solidFill>
                  <a:srgbClr val="004821"/>
                </a:solidFill>
              </a:rPr>
              <a:t>.” (Psalms 91:14-16)</a:t>
            </a:r>
          </a:p>
          <a:p>
            <a:r>
              <a:rPr lang="en-ZA" dirty="0" smtClean="0"/>
              <a:t>This week He’s saying, </a:t>
            </a:r>
            <a:r>
              <a:rPr lang="en-ZA" i="1" dirty="0" smtClean="0"/>
              <a:t>“Behold, envision, consider, contemplate, understand and look after”. </a:t>
            </a:r>
            <a:r>
              <a:rPr lang="en-ZA" dirty="0" smtClean="0"/>
              <a:t>God causes us to experience the “</a:t>
            </a:r>
            <a:r>
              <a:rPr lang="en-ZA" i="1" dirty="0" smtClean="0"/>
              <a:t>blessing” </a:t>
            </a:r>
            <a:r>
              <a:rPr lang="en-ZA" dirty="0" smtClean="0"/>
              <a:t>and the </a:t>
            </a:r>
            <a:r>
              <a:rPr lang="en-ZA" i="1" dirty="0" smtClean="0"/>
              <a:t>“curse”, </a:t>
            </a:r>
            <a:r>
              <a:rPr lang="en-ZA" dirty="0" smtClean="0"/>
              <a:t>as we choose through our behaviour either obedience or rebellion. The Hebrew word used for </a:t>
            </a:r>
            <a:r>
              <a:rPr lang="en-ZA" i="1" dirty="0" smtClean="0"/>
              <a:t>“setting” </a:t>
            </a:r>
            <a:r>
              <a:rPr lang="en-ZA" dirty="0" smtClean="0"/>
              <a:t>is </a:t>
            </a:r>
            <a:r>
              <a:rPr lang="en-ZA" i="1" dirty="0" smtClean="0"/>
              <a:t>“</a:t>
            </a:r>
            <a:r>
              <a:rPr lang="en-ZA" i="1" dirty="0" err="1" smtClean="0"/>
              <a:t>natan</a:t>
            </a:r>
            <a:r>
              <a:rPr lang="en-ZA" i="1" dirty="0" smtClean="0"/>
              <a:t>” </a:t>
            </a:r>
            <a:r>
              <a:rPr lang="en-ZA" dirty="0" smtClean="0"/>
              <a:t>which means </a:t>
            </a:r>
            <a:r>
              <a:rPr lang="en-ZA" i="1" dirty="0" smtClean="0"/>
              <a:t>“to give” or “giving”. </a:t>
            </a:r>
            <a:r>
              <a:rPr lang="en-ZA" dirty="0" smtClean="0"/>
              <a:t>The word used here for </a:t>
            </a:r>
            <a:r>
              <a:rPr lang="en-ZA" i="1" dirty="0" smtClean="0"/>
              <a:t>“before” </a:t>
            </a:r>
            <a:r>
              <a:rPr lang="en-ZA" dirty="0" smtClean="0"/>
              <a:t>is </a:t>
            </a:r>
            <a:r>
              <a:rPr lang="en-ZA" i="1" dirty="0" smtClean="0"/>
              <a:t>“</a:t>
            </a:r>
            <a:r>
              <a:rPr lang="en-ZA" i="1" dirty="0" err="1" smtClean="0"/>
              <a:t>paniym</a:t>
            </a:r>
            <a:r>
              <a:rPr lang="en-ZA" i="1" dirty="0" smtClean="0"/>
              <a:t>” </a:t>
            </a:r>
            <a:r>
              <a:rPr lang="en-ZA" dirty="0" smtClean="0"/>
              <a:t>or “in front of your face”. </a:t>
            </a:r>
            <a:r>
              <a:rPr lang="he-IL" dirty="0" smtClean="0"/>
              <a:t>יהוה</a:t>
            </a:r>
            <a:r>
              <a:rPr lang="en-ZA" dirty="0" smtClean="0"/>
              <a:t> has </a:t>
            </a:r>
            <a:r>
              <a:rPr lang="en-ZA" i="1" dirty="0" smtClean="0"/>
              <a:t>“given”</a:t>
            </a:r>
            <a:r>
              <a:rPr lang="en-ZA" dirty="0" smtClean="0"/>
              <a:t> or </a:t>
            </a:r>
            <a:r>
              <a:rPr lang="en-ZA" i="1" dirty="0" smtClean="0"/>
              <a:t>“set this decree”, </a:t>
            </a:r>
            <a:r>
              <a:rPr lang="en-ZA" dirty="0" smtClean="0"/>
              <a:t>so that it’s in front of us, so that we can contemplate it and understand it, and so on.</a:t>
            </a:r>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MOSES</a:t>
            </a:r>
            <a:endParaRPr lang="en-ZA" dirty="0"/>
          </a:p>
        </p:txBody>
      </p:sp>
      <p:sp>
        <p:nvSpPr>
          <p:cNvPr id="3" name="Content Placeholder 2"/>
          <p:cNvSpPr>
            <a:spLocks noGrp="1"/>
          </p:cNvSpPr>
          <p:nvPr>
            <p:ph idx="1"/>
          </p:nvPr>
        </p:nvSpPr>
        <p:spPr/>
        <p:txBody>
          <a:bodyPr>
            <a:normAutofit/>
          </a:bodyPr>
          <a:lstStyle/>
          <a:p>
            <a:r>
              <a:rPr lang="en-ZA" dirty="0" smtClean="0"/>
              <a:t>Moses wanted the people to understand that their relationship with the Almighty was about choices that would affect their life in the here and now. These choices would have consequences – for blessing or for curses. Moses uses the imperative form of the verb for </a:t>
            </a:r>
            <a:r>
              <a:rPr lang="en-ZA" i="1" dirty="0" smtClean="0"/>
              <a:t>“see”. </a:t>
            </a:r>
            <a:r>
              <a:rPr lang="en-ZA" dirty="0" smtClean="0"/>
              <a:t>It is like the difference between being shown around a vegetable garden on a walking tour, versus spending a week working with the gardener. Moses wants the people to look carefully at these life choices and understand the consequences! </a:t>
            </a:r>
          </a:p>
          <a:p>
            <a:r>
              <a:rPr lang="en-ZA" dirty="0" smtClean="0"/>
              <a:t>Understand that the spiritual and the physical are always connected. Messiah is the perfect example of this. He is </a:t>
            </a:r>
            <a:r>
              <a:rPr lang="en-ZA" b="1" dirty="0" smtClean="0"/>
              <a:t>Emmanuel….El (God) with us in the flesh</a:t>
            </a:r>
            <a:r>
              <a:rPr lang="en-ZA" dirty="0" smtClean="0"/>
              <a:t> and He is </a:t>
            </a:r>
            <a:r>
              <a:rPr lang="en-ZA" b="1" dirty="0" err="1" smtClean="0"/>
              <a:t>echad</a:t>
            </a:r>
            <a:r>
              <a:rPr lang="en-ZA" dirty="0" smtClean="0"/>
              <a:t> – One. Moses wanted the people to spiritually </a:t>
            </a:r>
            <a:r>
              <a:rPr lang="en-ZA" i="1" dirty="0" smtClean="0"/>
              <a:t>“see” </a:t>
            </a:r>
            <a:r>
              <a:rPr lang="en-ZA" dirty="0" smtClean="0"/>
              <a:t>that there would be real physical blessings or real physical curses that would occur in the real physical land into which they were about to go.</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BE HEARERS AND DOERS</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We know that faith comes by hearing, but faith without deeds (which can be seen) is not true faith:</a:t>
            </a:r>
          </a:p>
          <a:p>
            <a:pPr algn="ctr">
              <a:lnSpc>
                <a:spcPts val="2100"/>
              </a:lnSpc>
            </a:pPr>
            <a:r>
              <a:rPr lang="en-ZA" i="1" dirty="0" smtClean="0">
                <a:solidFill>
                  <a:srgbClr val="004821"/>
                </a:solidFill>
              </a:rPr>
              <a:t>So also belief, if it does not have works, is in itself dead. </a:t>
            </a:r>
            <a:r>
              <a:rPr lang="en-ZA" b="1" i="1" dirty="0" smtClean="0">
                <a:solidFill>
                  <a:srgbClr val="004821"/>
                </a:solidFill>
              </a:rPr>
              <a:t>(James 2:17)</a:t>
            </a:r>
          </a:p>
          <a:p>
            <a:pPr>
              <a:lnSpc>
                <a:spcPts val="2100"/>
              </a:lnSpc>
            </a:pPr>
            <a:r>
              <a:rPr lang="en-ZA" dirty="0" smtClean="0"/>
              <a:t>What we </a:t>
            </a:r>
            <a:r>
              <a:rPr lang="en-ZA" i="1" dirty="0" smtClean="0"/>
              <a:t>“see” </a:t>
            </a:r>
            <a:r>
              <a:rPr lang="en-ZA" dirty="0" smtClean="0"/>
              <a:t>physically is also important. Torah is meant to be more than head knowledge. By keeping the commandments of Torah we become a physical witness. A witness is one who can be “</a:t>
            </a:r>
            <a:r>
              <a:rPr lang="en-ZA" i="1" dirty="0" smtClean="0"/>
              <a:t>seen”</a:t>
            </a:r>
            <a:r>
              <a:rPr lang="en-ZA" dirty="0" smtClean="0"/>
              <a:t> by others. Here are the very last words of </a:t>
            </a:r>
            <a:r>
              <a:rPr lang="he-IL" dirty="0" smtClean="0"/>
              <a:t>יהושע</a:t>
            </a:r>
            <a:r>
              <a:rPr lang="en-ZA" dirty="0" smtClean="0"/>
              <a:t> before His ascension:</a:t>
            </a:r>
          </a:p>
          <a:p>
            <a:pPr algn="ctr">
              <a:lnSpc>
                <a:spcPts val="2100"/>
              </a:lnSpc>
            </a:pPr>
            <a:r>
              <a:rPr lang="en-ZA" i="1" dirty="0" smtClean="0">
                <a:solidFill>
                  <a:srgbClr val="004821"/>
                </a:solidFill>
              </a:rPr>
              <a:t>“But you shall receive power when the Set-apart Spirit has come upon you, and you shall be My witnesses in </a:t>
            </a:r>
            <a:r>
              <a:rPr lang="en-ZA" i="1" dirty="0" err="1" smtClean="0">
                <a:solidFill>
                  <a:srgbClr val="004821"/>
                </a:solidFill>
              </a:rPr>
              <a:t>Yerushalayim</a:t>
            </a:r>
            <a:r>
              <a:rPr lang="en-ZA" i="1" dirty="0" smtClean="0">
                <a:solidFill>
                  <a:srgbClr val="004821"/>
                </a:solidFill>
              </a:rPr>
              <a:t>, and in all </a:t>
            </a:r>
            <a:r>
              <a:rPr lang="en-ZA" i="1" dirty="0" err="1" smtClean="0">
                <a:solidFill>
                  <a:srgbClr val="004821"/>
                </a:solidFill>
              </a:rPr>
              <a:t>Yehuḏah</a:t>
            </a:r>
            <a:r>
              <a:rPr lang="en-ZA" i="1" dirty="0" smtClean="0">
                <a:solidFill>
                  <a:srgbClr val="004821"/>
                </a:solidFill>
              </a:rPr>
              <a:t> and </a:t>
            </a:r>
            <a:r>
              <a:rPr lang="en-ZA" i="1" dirty="0" err="1" smtClean="0">
                <a:solidFill>
                  <a:srgbClr val="004821"/>
                </a:solidFill>
              </a:rPr>
              <a:t>Shomeron</a:t>
            </a:r>
            <a:r>
              <a:rPr lang="en-ZA" i="1" dirty="0" smtClean="0">
                <a:solidFill>
                  <a:srgbClr val="004821"/>
                </a:solidFill>
              </a:rPr>
              <a:t>, and to the end of the earth</a:t>
            </a:r>
            <a:r>
              <a:rPr lang="en-ZA" b="1" i="1" dirty="0" smtClean="0">
                <a:solidFill>
                  <a:srgbClr val="004821"/>
                </a:solidFill>
              </a:rPr>
              <a:t>.” (Acts 1:8)</a:t>
            </a:r>
          </a:p>
          <a:p>
            <a:pPr>
              <a:lnSpc>
                <a:spcPts val="2100"/>
              </a:lnSpc>
            </a:pPr>
            <a:r>
              <a:rPr lang="en-ZA" dirty="0" smtClean="0"/>
              <a:t>Someone who understood this relationship between “</a:t>
            </a:r>
            <a:r>
              <a:rPr lang="en-ZA" i="1" dirty="0" smtClean="0"/>
              <a:t>hearing” </a:t>
            </a:r>
            <a:r>
              <a:rPr lang="en-ZA" dirty="0" smtClean="0"/>
              <a:t>and being a witness to be “</a:t>
            </a:r>
            <a:r>
              <a:rPr lang="en-ZA" i="1" dirty="0" smtClean="0"/>
              <a:t>seen” </a:t>
            </a:r>
            <a:r>
              <a:rPr lang="en-ZA" dirty="0" smtClean="0"/>
              <a:t>was  James, the brother of </a:t>
            </a:r>
            <a:r>
              <a:rPr lang="he-IL" dirty="0" smtClean="0"/>
              <a:t>יהושע</a:t>
            </a:r>
            <a:r>
              <a:rPr lang="en-ZA" dirty="0" smtClean="0"/>
              <a:t>. Here is what he wrote:</a:t>
            </a:r>
          </a:p>
          <a:p>
            <a:pPr algn="ctr">
              <a:lnSpc>
                <a:spcPts val="2100"/>
              </a:lnSpc>
            </a:pPr>
            <a:r>
              <a:rPr lang="en-ZA" i="1" dirty="0" smtClean="0">
                <a:solidFill>
                  <a:srgbClr val="004821"/>
                </a:solidFill>
              </a:rPr>
              <a:t>And become doers of the Word, and not hearers only,</a:t>
            </a:r>
            <a:r>
              <a:rPr lang="en-ZA" i="1" baseline="30000" dirty="0" smtClean="0">
                <a:solidFill>
                  <a:srgbClr val="004821"/>
                </a:solidFill>
              </a:rPr>
              <a:t> </a:t>
            </a:r>
            <a:r>
              <a:rPr lang="en-ZA" i="1" dirty="0" smtClean="0">
                <a:solidFill>
                  <a:srgbClr val="004821"/>
                </a:solidFill>
              </a:rPr>
              <a:t>deceiving yourselves. ... he that looked into the perfect Torah, that of freedom, and continues in it, not becoming a hearer that forgets, but a doer of work, this one shall be blessed in his doing of the Torah. (James 1:22-25)</a:t>
            </a:r>
          </a:p>
          <a:p>
            <a:pPr algn="ctr">
              <a:lnSpc>
                <a:spcPts val="2100"/>
              </a:lnSpc>
            </a:pPr>
            <a:endParaRPr lang="en-ZA"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SUMMARY</a:t>
            </a:r>
            <a:endParaRPr lang="en-ZA" dirty="0"/>
          </a:p>
        </p:txBody>
      </p:sp>
      <p:sp>
        <p:nvSpPr>
          <p:cNvPr id="3" name="Content Placeholder 2"/>
          <p:cNvSpPr>
            <a:spLocks noGrp="1"/>
          </p:cNvSpPr>
          <p:nvPr>
            <p:ph idx="1"/>
          </p:nvPr>
        </p:nvSpPr>
        <p:spPr/>
        <p:txBody>
          <a:bodyPr>
            <a:normAutofit lnSpcReduction="10000"/>
          </a:bodyPr>
          <a:lstStyle/>
          <a:p>
            <a:r>
              <a:rPr lang="en-ZA" dirty="0" smtClean="0"/>
              <a:t>We have a man who </a:t>
            </a:r>
            <a:r>
              <a:rPr lang="en-ZA" i="1" dirty="0" smtClean="0"/>
              <a:t>“sees” </a:t>
            </a:r>
            <a:r>
              <a:rPr lang="en-ZA" dirty="0" smtClean="0"/>
              <a:t>his natural (his origin, his ancestral) face in a mirror. This man has been enlightened to his Hebrew roots. He has heard the message but does not </a:t>
            </a:r>
            <a:r>
              <a:rPr lang="en-ZA" i="1" dirty="0" smtClean="0"/>
              <a:t>“</a:t>
            </a:r>
            <a:r>
              <a:rPr lang="en-ZA" i="1" dirty="0" err="1" smtClean="0"/>
              <a:t>shema</a:t>
            </a:r>
            <a:r>
              <a:rPr lang="en-ZA" i="1" dirty="0" smtClean="0"/>
              <a:t>” </a:t>
            </a:r>
            <a:r>
              <a:rPr lang="en-ZA" dirty="0" smtClean="0"/>
              <a:t>by becoming obedient. He </a:t>
            </a:r>
            <a:r>
              <a:rPr lang="en-ZA" i="1" dirty="0" smtClean="0"/>
              <a:t>“forgets”… </a:t>
            </a:r>
            <a:r>
              <a:rPr lang="en-ZA" dirty="0" smtClean="0"/>
              <a:t>previous teaching we saw </a:t>
            </a:r>
            <a:r>
              <a:rPr lang="en-ZA" i="1" dirty="0" smtClean="0"/>
              <a:t>“forgetting” </a:t>
            </a:r>
            <a:r>
              <a:rPr lang="en-ZA" dirty="0" smtClean="0"/>
              <a:t>means that he strays away from Torah? Compare that with the man of verse 25 who looks (sees) into the perfect Torah of liberty and becomes a witness of the Torah. He is the one that receives the </a:t>
            </a:r>
            <a:r>
              <a:rPr lang="en-ZA" i="1" dirty="0" smtClean="0"/>
              <a:t>“blessing” </a:t>
            </a:r>
            <a:r>
              <a:rPr lang="en-ZA" dirty="0" smtClean="0"/>
              <a:t>because of the “</a:t>
            </a:r>
            <a:r>
              <a:rPr lang="en-ZA" i="1" dirty="0" smtClean="0"/>
              <a:t>choices”</a:t>
            </a:r>
            <a:r>
              <a:rPr lang="en-ZA" dirty="0" smtClean="0"/>
              <a:t> that he has made. James 1:22-25 is a </a:t>
            </a:r>
            <a:r>
              <a:rPr lang="en-ZA" dirty="0" err="1" smtClean="0"/>
              <a:t>midrash</a:t>
            </a:r>
            <a:r>
              <a:rPr lang="en-ZA" dirty="0" smtClean="0"/>
              <a:t> on Deuteronomy 11:26-27!</a:t>
            </a:r>
          </a:p>
          <a:p>
            <a:r>
              <a:rPr lang="en-ZA" dirty="0" smtClean="0"/>
              <a:t>Our faith is based on </a:t>
            </a:r>
            <a:r>
              <a:rPr lang="en-ZA" i="1" dirty="0" smtClean="0"/>
              <a:t>“hearing”</a:t>
            </a:r>
            <a:r>
              <a:rPr lang="en-ZA" dirty="0" smtClean="0"/>
              <a:t> the words of </a:t>
            </a:r>
            <a:r>
              <a:rPr lang="he-IL" dirty="0" smtClean="0"/>
              <a:t>יהוה</a:t>
            </a:r>
            <a:r>
              <a:rPr lang="en-ZA" dirty="0" smtClean="0"/>
              <a:t>. We have noted that one of the key words of Deuteronomy is </a:t>
            </a:r>
            <a:r>
              <a:rPr lang="en-ZA" dirty="0" err="1" smtClean="0"/>
              <a:t>shema</a:t>
            </a:r>
            <a:r>
              <a:rPr lang="en-ZA" dirty="0" smtClean="0"/>
              <a:t>, meaning to </a:t>
            </a:r>
            <a:r>
              <a:rPr lang="en-ZA" i="1" dirty="0" smtClean="0"/>
              <a:t>“hear</a:t>
            </a:r>
            <a:r>
              <a:rPr lang="en-ZA" dirty="0" smtClean="0"/>
              <a:t>” and to </a:t>
            </a:r>
            <a:r>
              <a:rPr lang="en-ZA" i="1" dirty="0" smtClean="0"/>
              <a:t>“obey”:</a:t>
            </a:r>
          </a:p>
          <a:p>
            <a:pPr algn="ctr"/>
            <a:r>
              <a:rPr lang="en-ZA" i="1" dirty="0" smtClean="0">
                <a:solidFill>
                  <a:srgbClr val="004821"/>
                </a:solidFill>
              </a:rPr>
              <a:t>“Hear, O </a:t>
            </a:r>
            <a:r>
              <a:rPr lang="en-ZA" i="1" dirty="0" err="1" smtClean="0">
                <a:solidFill>
                  <a:srgbClr val="004821"/>
                </a:solidFill>
              </a:rPr>
              <a:t>Yisra’ĕl</a:t>
            </a:r>
            <a:r>
              <a:rPr lang="en-ZA" i="1" dirty="0" smtClean="0">
                <a:solidFill>
                  <a:srgbClr val="004821"/>
                </a:solidFill>
              </a:rPr>
              <a:t>: </a:t>
            </a:r>
            <a:r>
              <a:rPr lang="he-IL" i="1" dirty="0" smtClean="0">
                <a:solidFill>
                  <a:srgbClr val="004821"/>
                </a:solidFill>
              </a:rPr>
              <a:t>יהוה</a:t>
            </a:r>
            <a:r>
              <a:rPr lang="en-US" i="1" dirty="0" smtClean="0">
                <a:solidFill>
                  <a:srgbClr val="004821"/>
                </a:solidFill>
              </a:rPr>
              <a:t> our Elohim, </a:t>
            </a:r>
            <a:r>
              <a:rPr lang="he-IL" i="1" dirty="0" smtClean="0">
                <a:solidFill>
                  <a:srgbClr val="004821"/>
                </a:solidFill>
              </a:rPr>
              <a:t>יהוה</a:t>
            </a:r>
            <a:r>
              <a:rPr lang="en-US" i="1" dirty="0" smtClean="0">
                <a:solidFill>
                  <a:srgbClr val="004821"/>
                </a:solidFill>
              </a:rPr>
              <a:t> is one! </a:t>
            </a:r>
            <a:r>
              <a:rPr lang="en-US" b="1" i="1" dirty="0" smtClean="0">
                <a:solidFill>
                  <a:srgbClr val="004821"/>
                </a:solidFill>
              </a:rPr>
              <a:t>(Deuteronomy 6:4)</a:t>
            </a:r>
          </a:p>
          <a:p>
            <a:r>
              <a:rPr lang="en-ZA" dirty="0" smtClean="0"/>
              <a:t>It is in the carrying out of what we have </a:t>
            </a:r>
            <a:r>
              <a:rPr lang="en-ZA" i="1" dirty="0" smtClean="0"/>
              <a:t>“heard”, </a:t>
            </a:r>
            <a:r>
              <a:rPr lang="en-ZA" dirty="0" smtClean="0"/>
              <a:t>that the testimony or witness of our faith becomes something to be </a:t>
            </a:r>
            <a:r>
              <a:rPr lang="en-ZA" i="1" dirty="0" smtClean="0"/>
              <a:t>“seen”.</a:t>
            </a:r>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TODAY</a:t>
            </a:r>
            <a:endParaRPr lang="en-ZA" dirty="0"/>
          </a:p>
        </p:txBody>
      </p:sp>
      <p:sp>
        <p:nvSpPr>
          <p:cNvPr id="3" name="Content Placeholder 2"/>
          <p:cNvSpPr>
            <a:spLocks noGrp="1"/>
          </p:cNvSpPr>
          <p:nvPr>
            <p:ph idx="1"/>
          </p:nvPr>
        </p:nvSpPr>
        <p:spPr/>
        <p:txBody>
          <a:bodyPr>
            <a:normAutofit lnSpcReduction="10000"/>
          </a:bodyPr>
          <a:lstStyle/>
          <a:p>
            <a:r>
              <a:rPr lang="en-ZA" dirty="0" smtClean="0"/>
              <a:t>The word “today” is found three times in Deuteronomy 11:26-28. In Hebrew </a:t>
            </a:r>
            <a:r>
              <a:rPr lang="en-ZA" i="1" dirty="0" smtClean="0"/>
              <a:t>“today” </a:t>
            </a:r>
            <a:r>
              <a:rPr lang="en-ZA" dirty="0" smtClean="0"/>
              <a:t>can just mean </a:t>
            </a:r>
            <a:r>
              <a:rPr lang="en-ZA" i="1" dirty="0" smtClean="0"/>
              <a:t>“this day” </a:t>
            </a:r>
            <a:r>
              <a:rPr lang="en-ZA" dirty="0" smtClean="0"/>
              <a:t>or it can have prophetic significance. </a:t>
            </a:r>
          </a:p>
          <a:p>
            <a:pPr algn="ctr"/>
            <a:r>
              <a:rPr lang="en-ZA" i="1" dirty="0" smtClean="0">
                <a:solidFill>
                  <a:srgbClr val="004821"/>
                </a:solidFill>
              </a:rPr>
              <a:t>“See, I am sending you </a:t>
            </a:r>
            <a:r>
              <a:rPr lang="en-ZA" i="1" dirty="0" err="1" smtClean="0">
                <a:solidFill>
                  <a:srgbClr val="004821"/>
                </a:solidFill>
              </a:rPr>
              <a:t>Ěliyah</a:t>
            </a:r>
            <a:r>
              <a:rPr lang="en-ZA" i="1" dirty="0" smtClean="0">
                <a:solidFill>
                  <a:srgbClr val="004821"/>
                </a:solidFill>
              </a:rPr>
              <a:t> the prophet before the coming of the great and awesome </a:t>
            </a:r>
            <a:r>
              <a:rPr lang="en-ZA" b="1" i="1" dirty="0" smtClean="0">
                <a:solidFill>
                  <a:srgbClr val="004821"/>
                </a:solidFill>
              </a:rPr>
              <a:t>day of </a:t>
            </a:r>
            <a:r>
              <a:rPr lang="he-IL" b="1" i="1" dirty="0" smtClean="0">
                <a:solidFill>
                  <a:srgbClr val="004821"/>
                </a:solidFill>
              </a:rPr>
              <a:t>יהוה</a:t>
            </a:r>
            <a:r>
              <a:rPr lang="en-US" b="1" i="1" dirty="0" smtClean="0">
                <a:solidFill>
                  <a:srgbClr val="004821"/>
                </a:solidFill>
              </a:rPr>
              <a:t>.</a:t>
            </a:r>
            <a:r>
              <a:rPr lang="en-US" i="1" dirty="0" smtClean="0">
                <a:solidFill>
                  <a:srgbClr val="004821"/>
                </a:solidFill>
              </a:rPr>
              <a:t> </a:t>
            </a:r>
            <a:r>
              <a:rPr lang="en-US" b="1" i="1" dirty="0" smtClean="0">
                <a:solidFill>
                  <a:srgbClr val="004821"/>
                </a:solidFill>
              </a:rPr>
              <a:t>(Malachi 4:5)</a:t>
            </a:r>
          </a:p>
          <a:p>
            <a:pPr algn="ctr"/>
            <a:r>
              <a:rPr lang="en-ZA" i="1" dirty="0" smtClean="0">
                <a:solidFill>
                  <a:srgbClr val="004821"/>
                </a:solidFill>
              </a:rPr>
              <a:t>That </a:t>
            </a:r>
            <a:r>
              <a:rPr lang="en-ZA" b="1" i="1" dirty="0" smtClean="0">
                <a:solidFill>
                  <a:srgbClr val="004821"/>
                </a:solidFill>
              </a:rPr>
              <a:t>day is a day of wrath</a:t>
            </a:r>
            <a:r>
              <a:rPr lang="en-ZA" i="1" dirty="0" smtClean="0">
                <a:solidFill>
                  <a:srgbClr val="004821"/>
                </a:solidFill>
              </a:rPr>
              <a:t>, a day of distress and trouble, a day of waste and ruin, a day of darkness and gloominess, a day of clouds and thick darkness, </a:t>
            </a:r>
          </a:p>
          <a:p>
            <a:pPr algn="ctr"/>
            <a:r>
              <a:rPr lang="en-ZA" b="1" i="1" dirty="0" smtClean="0">
                <a:solidFill>
                  <a:srgbClr val="004821"/>
                </a:solidFill>
              </a:rPr>
              <a:t>(Zephaniah 1:15)</a:t>
            </a:r>
          </a:p>
          <a:p>
            <a:r>
              <a:rPr lang="en-ZA" dirty="0" smtClean="0"/>
              <a:t>Moses is telling individuals to have the spiritual eyes to </a:t>
            </a:r>
            <a:r>
              <a:rPr lang="en-ZA" i="1" dirty="0" smtClean="0"/>
              <a:t>“see” </a:t>
            </a:r>
            <a:r>
              <a:rPr lang="en-ZA" dirty="0" smtClean="0"/>
              <a:t>that there will come a </a:t>
            </a:r>
            <a:r>
              <a:rPr lang="en-ZA" i="1" dirty="0" smtClean="0"/>
              <a:t>“day” </a:t>
            </a:r>
            <a:r>
              <a:rPr lang="en-ZA" dirty="0" smtClean="0"/>
              <a:t>in the future when the blessings or curses will apply to the </a:t>
            </a:r>
            <a:r>
              <a:rPr lang="en-ZA" i="1" dirty="0" smtClean="0"/>
              <a:t>“you all” </a:t>
            </a:r>
            <a:r>
              <a:rPr lang="en-ZA" dirty="0" smtClean="0"/>
              <a:t>of Israel. Yes, you can be blessed as an individual, but it is also very important to be part of the body of Israel. For now as an individual, align yourself with that part of Israel that attempts to keep the commandments of </a:t>
            </a:r>
            <a:r>
              <a:rPr lang="he-IL" dirty="0" smtClean="0"/>
              <a:t>יהוה</a:t>
            </a:r>
            <a:r>
              <a:rPr lang="en-ZA" dirty="0" smtClean="0"/>
              <a:t>.</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CHOICE</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Thus the real </a:t>
            </a:r>
            <a:r>
              <a:rPr lang="en-ZA" i="1" dirty="0" smtClean="0"/>
              <a:t>“choice” </a:t>
            </a:r>
            <a:r>
              <a:rPr lang="en-ZA" dirty="0" smtClean="0"/>
              <a:t>for man is not just blessing or curse, but life or death. This “choice” has a very famous parallel that takes us clear back to the Garden of Eden:</a:t>
            </a:r>
          </a:p>
          <a:p>
            <a:pPr algn="ctr">
              <a:lnSpc>
                <a:spcPts val="2100"/>
              </a:lnSpc>
            </a:pPr>
            <a:r>
              <a:rPr lang="en-ZA" i="1" dirty="0" smtClean="0">
                <a:solidFill>
                  <a:srgbClr val="004821"/>
                </a:solidFill>
              </a:rPr>
              <a:t>And out of the ground </a:t>
            </a:r>
            <a:r>
              <a:rPr lang="he-IL" i="1" dirty="0" smtClean="0">
                <a:solidFill>
                  <a:srgbClr val="004821"/>
                </a:solidFill>
              </a:rPr>
              <a:t>יהוה</a:t>
            </a:r>
            <a:r>
              <a:rPr lang="en-ZA" i="1" dirty="0" smtClean="0">
                <a:solidFill>
                  <a:srgbClr val="004821"/>
                </a:solidFill>
              </a:rPr>
              <a:t> Elohim made every tree grow that is pleasant to the sight and good for food, with the </a:t>
            </a:r>
            <a:r>
              <a:rPr lang="en-ZA" b="1" i="1" dirty="0" smtClean="0">
                <a:solidFill>
                  <a:srgbClr val="004821"/>
                </a:solidFill>
              </a:rPr>
              <a:t>tree of life</a:t>
            </a:r>
            <a:r>
              <a:rPr lang="en-ZA" i="1" dirty="0" smtClean="0">
                <a:solidFill>
                  <a:srgbClr val="004821"/>
                </a:solidFill>
              </a:rPr>
              <a:t> in the midst of the garden and the </a:t>
            </a:r>
            <a:r>
              <a:rPr lang="en-ZA" b="1" i="1" dirty="0" smtClean="0">
                <a:solidFill>
                  <a:srgbClr val="004821"/>
                </a:solidFill>
              </a:rPr>
              <a:t>tree of the knowledge of good and evil</a:t>
            </a:r>
            <a:r>
              <a:rPr lang="en-ZA" i="1" dirty="0" smtClean="0">
                <a:solidFill>
                  <a:srgbClr val="004821"/>
                </a:solidFill>
              </a:rPr>
              <a:t>. .. And </a:t>
            </a:r>
            <a:r>
              <a:rPr lang="he-IL" i="1" dirty="0" smtClean="0">
                <a:solidFill>
                  <a:srgbClr val="004821"/>
                </a:solidFill>
              </a:rPr>
              <a:t>יהוה</a:t>
            </a:r>
            <a:r>
              <a:rPr lang="en-ZA" i="1" dirty="0" smtClean="0">
                <a:solidFill>
                  <a:srgbClr val="004821"/>
                </a:solidFill>
              </a:rPr>
              <a:t> Elohim took the man and put him in the garden of </a:t>
            </a:r>
            <a:r>
              <a:rPr lang="en-ZA" i="1" dirty="0" err="1" smtClean="0">
                <a:solidFill>
                  <a:srgbClr val="004821"/>
                </a:solidFill>
              </a:rPr>
              <a:t>Ěḏen</a:t>
            </a:r>
            <a:r>
              <a:rPr lang="en-ZA" i="1" dirty="0" smtClean="0">
                <a:solidFill>
                  <a:srgbClr val="004821"/>
                </a:solidFill>
              </a:rPr>
              <a:t> to work it and to guard it. And </a:t>
            </a:r>
            <a:r>
              <a:rPr lang="he-IL" i="1" dirty="0" smtClean="0">
                <a:solidFill>
                  <a:srgbClr val="004821"/>
                </a:solidFill>
              </a:rPr>
              <a:t>יהוה</a:t>
            </a:r>
            <a:r>
              <a:rPr lang="en-ZA" i="1" dirty="0" smtClean="0">
                <a:solidFill>
                  <a:srgbClr val="004821"/>
                </a:solidFill>
              </a:rPr>
              <a:t> Elohim commanded the man, saying, “Eat of every tree of the garden, but do not eat of the tree of the knowledge of good and evil, for in the day that you eat of it you shall certainly die.” </a:t>
            </a:r>
            <a:r>
              <a:rPr lang="en-US" b="1" i="1" dirty="0" smtClean="0">
                <a:solidFill>
                  <a:srgbClr val="004821"/>
                </a:solidFill>
              </a:rPr>
              <a:t>(Genesis 2:9-17)</a:t>
            </a:r>
          </a:p>
          <a:p>
            <a:pPr>
              <a:lnSpc>
                <a:spcPts val="2100"/>
              </a:lnSpc>
            </a:pPr>
            <a:r>
              <a:rPr lang="en-ZA" dirty="0" smtClean="0"/>
              <a:t>Adam and Eve were given a </a:t>
            </a:r>
            <a:r>
              <a:rPr lang="en-ZA" i="1" dirty="0" smtClean="0"/>
              <a:t>“choice”. </a:t>
            </a:r>
            <a:r>
              <a:rPr lang="en-ZA" dirty="0" smtClean="0"/>
              <a:t>They were able to eat of every tree in the Garden, including the tree of </a:t>
            </a:r>
            <a:r>
              <a:rPr lang="en-ZA" i="1" dirty="0" smtClean="0"/>
              <a:t>“life”, </a:t>
            </a:r>
            <a:r>
              <a:rPr lang="en-ZA" dirty="0" smtClean="0"/>
              <a:t>EXCEPT the tree of the knowledge of good and evil. Eating of this tree would cause them to </a:t>
            </a:r>
            <a:r>
              <a:rPr lang="en-ZA" i="1" dirty="0" smtClean="0"/>
              <a:t>“die”! </a:t>
            </a:r>
            <a:r>
              <a:rPr lang="en-ZA" dirty="0" smtClean="0"/>
              <a:t>So they were given the </a:t>
            </a:r>
            <a:r>
              <a:rPr lang="en-ZA" i="1" dirty="0" smtClean="0"/>
              <a:t>“choice”! </a:t>
            </a:r>
            <a:r>
              <a:rPr lang="en-ZA" dirty="0" smtClean="0"/>
              <a:t>Life or death!</a:t>
            </a:r>
          </a:p>
          <a:p>
            <a:pPr>
              <a:lnSpc>
                <a:spcPts val="2100"/>
              </a:lnSpc>
            </a:pPr>
            <a:r>
              <a:rPr lang="en-ZA" dirty="0" smtClean="0"/>
              <a:t>How could Adam and Eve have made such a bad choice? Don’t discount the power of the evil one who whispered in Eve’s ear, </a:t>
            </a:r>
            <a:r>
              <a:rPr lang="en-ZA" i="1" dirty="0" smtClean="0">
                <a:solidFill>
                  <a:srgbClr val="004821"/>
                </a:solidFill>
              </a:rPr>
              <a:t>“Is that really what Yah said......?”</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TREE OF LIFE</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Just exactly what is the </a:t>
            </a:r>
            <a:r>
              <a:rPr lang="en-ZA" i="1" dirty="0" smtClean="0"/>
              <a:t>“tree of life”?</a:t>
            </a:r>
            <a:endParaRPr lang="en-US" i="1" dirty="0" smtClean="0"/>
          </a:p>
          <a:p>
            <a:pPr>
              <a:lnSpc>
                <a:spcPts val="2100"/>
              </a:lnSpc>
            </a:pPr>
            <a:r>
              <a:rPr lang="en-ZA" dirty="0" smtClean="0"/>
              <a:t>In the book of Proverbs, Solomon tells us that the Torah (associated with wisdom) is a tree of life:</a:t>
            </a:r>
          </a:p>
          <a:p>
            <a:pPr algn="ctr">
              <a:lnSpc>
                <a:spcPts val="2100"/>
              </a:lnSpc>
            </a:pPr>
            <a:r>
              <a:rPr lang="en-ZA" i="1" dirty="0" smtClean="0">
                <a:solidFill>
                  <a:srgbClr val="004821"/>
                </a:solidFill>
              </a:rPr>
              <a:t>She is a tree of life to those taking hold of her, And blessed are all who retain her. </a:t>
            </a:r>
            <a:r>
              <a:rPr lang="en-ZA" b="1" i="1" dirty="0" smtClean="0">
                <a:solidFill>
                  <a:srgbClr val="004821"/>
                </a:solidFill>
              </a:rPr>
              <a:t>(Proverbs 3:18)</a:t>
            </a:r>
          </a:p>
          <a:p>
            <a:pPr>
              <a:lnSpc>
                <a:spcPts val="2100"/>
              </a:lnSpc>
            </a:pPr>
            <a:r>
              <a:rPr lang="en-ZA" dirty="0" smtClean="0"/>
              <a:t>In Hebraic thought, when one accepts the teachings of Torah, it is said to </a:t>
            </a:r>
            <a:r>
              <a:rPr lang="en-ZA" i="1" dirty="0" smtClean="0"/>
              <a:t>“become a person’s flesh and blood.” </a:t>
            </a:r>
            <a:r>
              <a:rPr lang="en-ZA" dirty="0" smtClean="0"/>
              <a:t>Now you can understand what </a:t>
            </a:r>
            <a:r>
              <a:rPr lang="he-IL" dirty="0" smtClean="0"/>
              <a:t>יהושע</a:t>
            </a:r>
            <a:r>
              <a:rPr lang="en-ZA" dirty="0" smtClean="0"/>
              <a:t> meant when He asked His disciples to partake of His </a:t>
            </a:r>
            <a:r>
              <a:rPr lang="en-ZA" i="1" dirty="0" smtClean="0"/>
              <a:t>“flesh and blood”. </a:t>
            </a:r>
            <a:r>
              <a:rPr lang="he-IL" dirty="0" smtClean="0"/>
              <a:t>יהושע</a:t>
            </a:r>
            <a:r>
              <a:rPr lang="en-ZA" dirty="0" smtClean="0"/>
              <a:t> is the word of Yah, made flesh! In Him is life (like the tree of life)!</a:t>
            </a:r>
          </a:p>
          <a:p>
            <a:pPr algn="ctr">
              <a:lnSpc>
                <a:spcPts val="2100"/>
              </a:lnSpc>
            </a:pPr>
            <a:r>
              <a:rPr lang="en-ZA" i="1" dirty="0" smtClean="0">
                <a:solidFill>
                  <a:srgbClr val="004821"/>
                </a:solidFill>
              </a:rPr>
              <a:t>In the beginning was the Word, and the Word was with Elohim, and the Word was Elohim. He was in the beginning with Elohim ... In Him was life, and the life was the light of men. ... And the Word became flesh and pitched His tent among us, and we saw His esteem, esteem as of an only brought-forth of a father, complete in favour and truth. </a:t>
            </a:r>
            <a:r>
              <a:rPr lang="en-ZA" b="1" i="1" dirty="0" smtClean="0">
                <a:solidFill>
                  <a:srgbClr val="004821"/>
                </a:solidFill>
              </a:rPr>
              <a:t>(John 1:1-14)</a:t>
            </a:r>
          </a:p>
          <a:p>
            <a:pPr>
              <a:lnSpc>
                <a:spcPts val="2100"/>
              </a:lnSpc>
            </a:pPr>
            <a:r>
              <a:rPr lang="en-ZA" dirty="0" smtClean="0"/>
              <a:t>To recap what we have:</a:t>
            </a:r>
          </a:p>
          <a:p>
            <a:pPr algn="ctr">
              <a:lnSpc>
                <a:spcPts val="2100"/>
              </a:lnSpc>
            </a:pPr>
            <a:r>
              <a:rPr lang="en-ZA" i="1" dirty="0" smtClean="0"/>
              <a:t>Life = Tree of Life = Torah = </a:t>
            </a:r>
            <a:r>
              <a:rPr lang="he-IL" i="1" dirty="0" smtClean="0"/>
              <a:t>יהושע</a:t>
            </a:r>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EATING FROM THE TREE OF LIFE</a:t>
            </a:r>
            <a:endParaRPr lang="en-ZA" dirty="0"/>
          </a:p>
        </p:txBody>
      </p:sp>
      <p:sp>
        <p:nvSpPr>
          <p:cNvPr id="3" name="Content Placeholder 2"/>
          <p:cNvSpPr>
            <a:spLocks noGrp="1"/>
          </p:cNvSpPr>
          <p:nvPr>
            <p:ph idx="1"/>
          </p:nvPr>
        </p:nvSpPr>
        <p:spPr/>
        <p:txBody>
          <a:bodyPr>
            <a:noAutofit/>
          </a:bodyPr>
          <a:lstStyle/>
          <a:p>
            <a:pPr>
              <a:lnSpc>
                <a:spcPts val="2200"/>
              </a:lnSpc>
            </a:pPr>
            <a:r>
              <a:rPr lang="en-ZA" dirty="0" smtClean="0"/>
              <a:t>When we accept </a:t>
            </a:r>
            <a:r>
              <a:rPr lang="he-IL" dirty="0" smtClean="0"/>
              <a:t>יהושע</a:t>
            </a:r>
            <a:r>
              <a:rPr lang="en-ZA" dirty="0" smtClean="0"/>
              <a:t> as our </a:t>
            </a:r>
            <a:r>
              <a:rPr lang="en-ZA" dirty="0" err="1" smtClean="0"/>
              <a:t>Adonai</a:t>
            </a:r>
            <a:r>
              <a:rPr lang="en-ZA" dirty="0" smtClean="0"/>
              <a:t> and keep His commandments, then we have made the choice for life and blessings! Therefore we have seen that although the tree of life disappears after Genesis, we can still eat of the fruit of it through the keeping of Torah and the acceptance of </a:t>
            </a:r>
            <a:r>
              <a:rPr lang="he-IL" dirty="0" smtClean="0"/>
              <a:t>יהושע</a:t>
            </a:r>
            <a:r>
              <a:rPr lang="en-ZA" dirty="0" smtClean="0"/>
              <a:t>! In a physical way, the tree reappears in the book of Revelation:</a:t>
            </a:r>
          </a:p>
          <a:p>
            <a:pPr algn="ctr">
              <a:lnSpc>
                <a:spcPts val="2200"/>
              </a:lnSpc>
            </a:pPr>
            <a:r>
              <a:rPr lang="en-ZA" i="1" dirty="0" smtClean="0">
                <a:solidFill>
                  <a:srgbClr val="004821"/>
                </a:solidFill>
              </a:rPr>
              <a:t>And he showed me a river of water of life, clear as crystal, coming from the throne of Elohim and of the Lamb. In the middle of its street, and on either side of the river, was the tree of life, which bore twelve fruits, each tree yielding its fruit every month. And the leaves of the tree were for the healing of the nations</a:t>
            </a:r>
            <a:r>
              <a:rPr lang="en-ZA" b="1" i="1" dirty="0" smtClean="0">
                <a:solidFill>
                  <a:srgbClr val="004821"/>
                </a:solidFill>
              </a:rPr>
              <a:t>. (Revelation 22:1-2)</a:t>
            </a:r>
          </a:p>
          <a:p>
            <a:pPr>
              <a:lnSpc>
                <a:spcPts val="2200"/>
              </a:lnSpc>
            </a:pPr>
            <a:r>
              <a:rPr lang="en-ZA" dirty="0" smtClean="0"/>
              <a:t>Now when we make the </a:t>
            </a:r>
            <a:r>
              <a:rPr lang="en-ZA" i="1" dirty="0" smtClean="0"/>
              <a:t>“choice” </a:t>
            </a:r>
            <a:r>
              <a:rPr lang="en-ZA" dirty="0" smtClean="0"/>
              <a:t>to follow </a:t>
            </a:r>
            <a:r>
              <a:rPr lang="he-IL" dirty="0" smtClean="0"/>
              <a:t>יהושע</a:t>
            </a:r>
            <a:r>
              <a:rPr lang="en-ZA" dirty="0" smtClean="0"/>
              <a:t>, we must put aside our own impression of what He is like, and discover the truth about Him through the Torah. Deception is easy to accept because just as Adam and Eve fell into the trap set by the evil one, the deceiver always presents us with a god that fits into our own perception of what the Almighty should be like. He tickles our ears. He tells us what we want to hear.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NORROW GATE, DO NOT ENLARGE</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“All the words I am commanding you, guard to do it – do not add to it nor take away from it</a:t>
            </a:r>
            <a:r>
              <a:rPr lang="en-ZA" b="1" i="1" dirty="0" smtClean="0">
                <a:solidFill>
                  <a:srgbClr val="004821"/>
                </a:solidFill>
              </a:rPr>
              <a:t>. (Deuteronomy 12:32)</a:t>
            </a:r>
          </a:p>
          <a:p>
            <a:r>
              <a:rPr lang="en-ZA" dirty="0" smtClean="0"/>
              <a:t>Since </a:t>
            </a:r>
            <a:r>
              <a:rPr lang="he-IL" dirty="0" smtClean="0"/>
              <a:t>יהושע</a:t>
            </a:r>
            <a:r>
              <a:rPr lang="en-ZA" dirty="0" smtClean="0"/>
              <a:t> is the living Word, any change in the Word leads to a perverted picture of Messiah. When we live our life in accordance with a corrupted Word, others are no longer able to “</a:t>
            </a:r>
            <a:r>
              <a:rPr lang="en-ZA" i="1" dirty="0" smtClean="0"/>
              <a:t>see”</a:t>
            </a:r>
            <a:r>
              <a:rPr lang="en-ZA" dirty="0" smtClean="0"/>
              <a:t> </a:t>
            </a:r>
            <a:r>
              <a:rPr lang="he-IL" dirty="0" smtClean="0"/>
              <a:t>יהושע</a:t>
            </a:r>
            <a:r>
              <a:rPr lang="en-ZA" dirty="0" smtClean="0"/>
              <a:t> through the witness of our obedience (</a:t>
            </a:r>
            <a:r>
              <a:rPr lang="en-ZA" dirty="0" err="1" smtClean="0"/>
              <a:t>shema</a:t>
            </a:r>
            <a:r>
              <a:rPr lang="en-ZA" dirty="0" smtClean="0"/>
              <a:t>). Making the </a:t>
            </a:r>
            <a:r>
              <a:rPr lang="en-ZA" i="1" dirty="0" smtClean="0"/>
              <a:t>“choice”</a:t>
            </a:r>
            <a:r>
              <a:rPr lang="en-ZA" dirty="0" smtClean="0"/>
              <a:t> to alter the</a:t>
            </a:r>
          </a:p>
          <a:p>
            <a:r>
              <a:rPr lang="en-ZA" dirty="0" smtClean="0"/>
              <a:t>Word leads to cursing/death, not to blessing/life. </a:t>
            </a:r>
            <a:r>
              <a:rPr lang="he-IL" dirty="0" smtClean="0"/>
              <a:t>יהושע</a:t>
            </a:r>
            <a:r>
              <a:rPr lang="en-ZA" dirty="0" smtClean="0"/>
              <a:t> pointed this out to his disciples:</a:t>
            </a:r>
          </a:p>
          <a:p>
            <a:pPr algn="ctr"/>
            <a:r>
              <a:rPr lang="en-ZA" i="1" dirty="0" smtClean="0">
                <a:solidFill>
                  <a:srgbClr val="004821"/>
                </a:solidFill>
              </a:rPr>
              <a:t>“Enter in through the narrow gate! Because the gate is wide – and the way is broad – that leads to destruction, and there are many who enter in through it. “Because the gate is narrow and the way is hard pressed which leads to life, and there are few who find it. </a:t>
            </a:r>
            <a:r>
              <a:rPr lang="en-ZA" b="1" i="1" dirty="0" smtClean="0">
                <a:solidFill>
                  <a:srgbClr val="004821"/>
                </a:solidFill>
              </a:rPr>
              <a:t>(Matthew 7:13-14)</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FEAR</a:t>
            </a:r>
            <a:endParaRPr lang="en-ZA" dirty="0"/>
          </a:p>
        </p:txBody>
      </p:sp>
      <p:sp>
        <p:nvSpPr>
          <p:cNvPr id="3" name="Content Placeholder 2"/>
          <p:cNvSpPr>
            <a:spLocks noGrp="1"/>
          </p:cNvSpPr>
          <p:nvPr>
            <p:ph idx="1"/>
          </p:nvPr>
        </p:nvSpPr>
        <p:spPr/>
        <p:txBody>
          <a:bodyPr>
            <a:normAutofit fontScale="92500" lnSpcReduction="10000"/>
          </a:bodyPr>
          <a:lstStyle/>
          <a:p>
            <a:pPr algn="ctr"/>
            <a:r>
              <a:rPr lang="en-ZA" sz="2400" i="1" dirty="0" smtClean="0">
                <a:solidFill>
                  <a:srgbClr val="004821"/>
                </a:solidFill>
              </a:rPr>
              <a:t>And </a:t>
            </a:r>
            <a:r>
              <a:rPr lang="en-ZA" sz="2400" i="1" dirty="0" err="1" smtClean="0">
                <a:solidFill>
                  <a:srgbClr val="004821"/>
                </a:solidFill>
              </a:rPr>
              <a:t>Mosheh</a:t>
            </a:r>
            <a:r>
              <a:rPr lang="en-ZA" sz="2400" i="1" dirty="0" smtClean="0">
                <a:solidFill>
                  <a:srgbClr val="004821"/>
                </a:solidFill>
              </a:rPr>
              <a:t> said to the people, “Do not fear, for Elohim has come to prove you, and in order that His fear be before you, so that you do not sin.” </a:t>
            </a:r>
            <a:r>
              <a:rPr lang="en-ZA" sz="2400" b="1" i="1" dirty="0" smtClean="0">
                <a:solidFill>
                  <a:srgbClr val="004821"/>
                </a:solidFill>
              </a:rPr>
              <a:t>(Exodus 20:20)</a:t>
            </a:r>
          </a:p>
          <a:p>
            <a:r>
              <a:rPr lang="en-US" sz="2400" dirty="0" smtClean="0"/>
              <a:t>In Hebrew thought fear of </a:t>
            </a:r>
            <a:r>
              <a:rPr lang="he-IL" sz="2400" dirty="0" smtClean="0"/>
              <a:t>יהוה</a:t>
            </a:r>
            <a:r>
              <a:rPr lang="en-US" sz="2400" dirty="0" smtClean="0"/>
              <a:t> is knowledge. Knowledge and reverence of </a:t>
            </a:r>
            <a:r>
              <a:rPr lang="he-IL" sz="2400" dirty="0" smtClean="0"/>
              <a:t>יהוה</a:t>
            </a:r>
            <a:r>
              <a:rPr lang="en-US" sz="2400" dirty="0" smtClean="0"/>
              <a:t> means intimacy with the Messiah through His Word. Fear was never to separate us from </a:t>
            </a:r>
            <a:r>
              <a:rPr lang="he-IL" sz="2400" dirty="0" smtClean="0"/>
              <a:t>יהוה</a:t>
            </a:r>
            <a:r>
              <a:rPr lang="en-US" sz="2400" dirty="0" smtClean="0"/>
              <a:t>, that is what fear from an earthly nature does to </a:t>
            </a:r>
            <a:r>
              <a:rPr lang="he-IL" sz="2400" dirty="0" smtClean="0"/>
              <a:t>יהוה</a:t>
            </a:r>
            <a:r>
              <a:rPr lang="en-US" sz="2400" dirty="0" smtClean="0"/>
              <a:t>’s people. We need to discover and put into practice holy fear from a heavenly nature and pursue after a walk in holiness.</a:t>
            </a:r>
          </a:p>
          <a:p>
            <a:r>
              <a:rPr lang="en-US" sz="2400" dirty="0" smtClean="0"/>
              <a:t>If we still allow the sinful nature (as evident by our actions and speech) to operate in our lives, we have not entered into repentance and been converted. We cannot skip over the gate (covenant) to enter the kingdom of Heaven. Even though we are born again, we cannot enter with sin still on us (Revelation 22:12-16).</a:t>
            </a:r>
            <a:endParaRPr lang="en-ZA" sz="2400" dirty="0" smtClean="0"/>
          </a:p>
          <a:p>
            <a:pPr algn="ctr"/>
            <a:r>
              <a:rPr lang="en-ZA" sz="2400" i="1" dirty="0" smtClean="0">
                <a:solidFill>
                  <a:srgbClr val="004821"/>
                </a:solidFill>
              </a:rPr>
              <a:t>Everyone hating his brother is a murderer, and you know that no murderer has everlasting life staying in him</a:t>
            </a:r>
            <a:r>
              <a:rPr lang="en-ZA" sz="2400" b="1" i="1" dirty="0" smtClean="0">
                <a:solidFill>
                  <a:srgbClr val="004821"/>
                </a:solidFill>
              </a:rPr>
              <a:t>. (1 John 3:15)</a:t>
            </a:r>
          </a:p>
          <a:p>
            <a:endParaRPr lang="en-ZA" dirty="0" smtClean="0"/>
          </a:p>
          <a:p>
            <a:endParaRPr lang="en-ZA" dirty="0" smtClean="0"/>
          </a:p>
          <a:p>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WHEN YOU OBEY</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‘See, I am setting before you today a blessing and a curse: the blessing, when you obey the commands of </a:t>
            </a:r>
            <a:r>
              <a:rPr lang="he-IL" i="1" dirty="0" smtClean="0">
                <a:solidFill>
                  <a:srgbClr val="004821"/>
                </a:solidFill>
              </a:rPr>
              <a:t>יהוה</a:t>
            </a:r>
            <a:r>
              <a:rPr lang="en-ZA" i="1" dirty="0" smtClean="0">
                <a:solidFill>
                  <a:srgbClr val="004821"/>
                </a:solidFill>
              </a:rPr>
              <a:t> your Elohim which I command you today; and the curse, if you do not obey the commands of </a:t>
            </a:r>
            <a:r>
              <a:rPr lang="he-IL" i="1" dirty="0" smtClean="0">
                <a:solidFill>
                  <a:srgbClr val="004821"/>
                </a:solidFill>
              </a:rPr>
              <a:t>יהוה</a:t>
            </a:r>
            <a:r>
              <a:rPr lang="en-ZA" i="1" dirty="0" smtClean="0">
                <a:solidFill>
                  <a:srgbClr val="004821"/>
                </a:solidFill>
              </a:rPr>
              <a:t> your Elohim, but turn aside from the way which I command you today, to go after other mighty ones which you have not known. </a:t>
            </a:r>
            <a:r>
              <a:rPr lang="en-US" b="1" i="1" dirty="0" smtClean="0">
                <a:solidFill>
                  <a:srgbClr val="004821"/>
                </a:solidFill>
              </a:rPr>
              <a:t>(Deuteronomy 11:26-28)</a:t>
            </a:r>
          </a:p>
          <a:p>
            <a:pPr marL="179388" indent="-179388">
              <a:buFont typeface="Arial" pitchFamily="34" charset="0"/>
              <a:buChar char="•"/>
            </a:pPr>
            <a:r>
              <a:rPr lang="en-ZA" b="0" i="1" dirty="0" smtClean="0"/>
              <a:t>1</a:t>
            </a:r>
            <a:r>
              <a:rPr lang="en-ZA" b="0" i="1" baseline="30000" dirty="0" smtClean="0"/>
              <a:t>st</a:t>
            </a:r>
            <a:r>
              <a:rPr lang="en-ZA" b="0" i="1" dirty="0" smtClean="0"/>
              <a:t> If: </a:t>
            </a:r>
            <a:r>
              <a:rPr lang="en-ZA" b="0" dirty="0" smtClean="0"/>
              <a:t>'</a:t>
            </a:r>
            <a:r>
              <a:rPr lang="en-ZA" b="0" dirty="0" err="1" smtClean="0"/>
              <a:t>ăsher</a:t>
            </a:r>
            <a:r>
              <a:rPr lang="en-ZA" b="0" dirty="0" smtClean="0"/>
              <a:t>: A primitive relative pronoun (of every gender and number); </a:t>
            </a:r>
            <a:r>
              <a:rPr lang="en-ZA" b="0" i="1" dirty="0" smtClean="0"/>
              <a:t>who, which, what, that; also (as adverb and conjunction) when, where, how, because, in order that, etc.: - X</a:t>
            </a:r>
          </a:p>
          <a:p>
            <a:pPr marL="179388" indent="-179388">
              <a:buFont typeface="Arial" pitchFamily="34" charset="0"/>
              <a:buChar char="•"/>
            </a:pPr>
            <a:r>
              <a:rPr lang="en-ZA" b="0" i="1" dirty="0" smtClean="0"/>
              <a:t>2</a:t>
            </a:r>
            <a:r>
              <a:rPr lang="en-ZA" b="0" i="1" baseline="30000" dirty="0" smtClean="0"/>
              <a:t>nd</a:t>
            </a:r>
            <a:r>
              <a:rPr lang="en-ZA" b="0" i="1" dirty="0" smtClean="0"/>
              <a:t> If: </a:t>
            </a:r>
            <a:r>
              <a:rPr lang="en-ZA" b="0" dirty="0" err="1" smtClean="0"/>
              <a:t>eem</a:t>
            </a:r>
            <a:r>
              <a:rPr lang="en-ZA" b="0" dirty="0" smtClean="0"/>
              <a:t>: A primitive particle; used very widely as demonstrative, lo!; interrogative, whether?; or conditional, if, although; also Oh that!, when; hence as a negative, not</a:t>
            </a:r>
          </a:p>
          <a:p>
            <a:pPr marL="179388" indent="-179388"/>
            <a:r>
              <a:rPr lang="en-ZA" b="0" dirty="0" smtClean="0"/>
              <a:t>The first if actually translated into “</a:t>
            </a:r>
            <a:r>
              <a:rPr lang="en-ZA" b="0" i="1" dirty="0" smtClean="0"/>
              <a:t>when you obey” </a:t>
            </a:r>
            <a:r>
              <a:rPr lang="en-ZA" b="0" dirty="0" smtClean="0"/>
              <a:t>talking about a time when all of Israel will obey the Word of God. </a:t>
            </a:r>
            <a:endParaRPr lang="en-ZA" i="1" dirty="0"/>
          </a:p>
        </p:txBody>
      </p:sp>
      <p:sp>
        <p:nvSpPr>
          <p:cNvPr id="4" name="Slide Number Placeholder 3"/>
          <p:cNvSpPr>
            <a:spLocks noGrp="1"/>
          </p:cNvSpPr>
          <p:nvPr>
            <p:ph type="sldNum" sz="quarter" idx="12"/>
          </p:nvPr>
        </p:nvSpPr>
        <p:spPr/>
        <p:txBody>
          <a:bodyPr/>
          <a:lstStyle/>
          <a:p>
            <a:pPr>
              <a:defRPr/>
            </a:pPr>
            <a:r>
              <a:rPr lang="en-ZA" dirty="0" smtClean="0"/>
              <a:t>“</a:t>
            </a: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MOUNT-GERIZIM &amp; MOUNT-EBAL</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‘And it shall be, when </a:t>
            </a:r>
            <a:r>
              <a:rPr lang="he-IL" i="1" dirty="0" smtClean="0">
                <a:solidFill>
                  <a:srgbClr val="004821"/>
                </a:solidFill>
              </a:rPr>
              <a:t>יהוה</a:t>
            </a:r>
            <a:r>
              <a:rPr lang="en-ZA" i="1" dirty="0" smtClean="0">
                <a:solidFill>
                  <a:srgbClr val="004821"/>
                </a:solidFill>
              </a:rPr>
              <a:t> your Elohim has brought you into the land which you go to possess, that you shall put the blessing on Mount </a:t>
            </a:r>
            <a:r>
              <a:rPr lang="en-ZA" i="1" dirty="0" err="1" smtClean="0">
                <a:solidFill>
                  <a:srgbClr val="004821"/>
                </a:solidFill>
              </a:rPr>
              <a:t>Gerizim</a:t>
            </a:r>
            <a:r>
              <a:rPr lang="en-ZA" i="1" dirty="0" smtClean="0">
                <a:solidFill>
                  <a:srgbClr val="004821"/>
                </a:solidFill>
              </a:rPr>
              <a:t> and the curse on Mount </a:t>
            </a:r>
            <a:r>
              <a:rPr lang="en-ZA" i="1" dirty="0" err="1" smtClean="0">
                <a:solidFill>
                  <a:srgbClr val="004821"/>
                </a:solidFill>
              </a:rPr>
              <a:t>Ěyḇal</a:t>
            </a:r>
            <a:r>
              <a:rPr lang="en-ZA" i="1" dirty="0" smtClean="0">
                <a:solidFill>
                  <a:srgbClr val="004821"/>
                </a:solidFill>
              </a:rPr>
              <a:t>. ‘Are they not beyond the </a:t>
            </a:r>
            <a:r>
              <a:rPr lang="en-ZA" i="1" dirty="0" err="1" smtClean="0">
                <a:solidFill>
                  <a:srgbClr val="004821"/>
                </a:solidFill>
              </a:rPr>
              <a:t>Yardĕn</a:t>
            </a:r>
            <a:r>
              <a:rPr lang="en-ZA" i="1" dirty="0" smtClean="0">
                <a:solidFill>
                  <a:srgbClr val="004821"/>
                </a:solidFill>
              </a:rPr>
              <a:t>, toward the setting sun, in the land of the </a:t>
            </a:r>
            <a:r>
              <a:rPr lang="en-ZA" i="1" dirty="0" err="1" smtClean="0">
                <a:solidFill>
                  <a:srgbClr val="004821"/>
                </a:solidFill>
              </a:rPr>
              <a:t>Kenaʽanites</a:t>
            </a:r>
            <a:r>
              <a:rPr lang="en-ZA" i="1" dirty="0" smtClean="0">
                <a:solidFill>
                  <a:srgbClr val="004821"/>
                </a:solidFill>
              </a:rPr>
              <a:t> who dwell in the desert plain opposite </a:t>
            </a:r>
            <a:r>
              <a:rPr lang="en-ZA" i="1" dirty="0" err="1" smtClean="0">
                <a:solidFill>
                  <a:srgbClr val="004821"/>
                </a:solidFill>
              </a:rPr>
              <a:t>Gilgal</a:t>
            </a:r>
            <a:r>
              <a:rPr lang="en-ZA" i="1" dirty="0" smtClean="0">
                <a:solidFill>
                  <a:srgbClr val="004821"/>
                </a:solidFill>
              </a:rPr>
              <a:t>, beside the </a:t>
            </a:r>
            <a:r>
              <a:rPr lang="en-ZA" i="1" dirty="0" err="1" smtClean="0">
                <a:solidFill>
                  <a:srgbClr val="004821"/>
                </a:solidFill>
              </a:rPr>
              <a:t>terebinth</a:t>
            </a:r>
            <a:r>
              <a:rPr lang="en-ZA" i="1" dirty="0" smtClean="0">
                <a:solidFill>
                  <a:srgbClr val="004821"/>
                </a:solidFill>
              </a:rPr>
              <a:t> trees of </a:t>
            </a:r>
            <a:r>
              <a:rPr lang="en-ZA" i="1" dirty="0" err="1" smtClean="0">
                <a:solidFill>
                  <a:srgbClr val="004821"/>
                </a:solidFill>
              </a:rPr>
              <a:t>Moreh</a:t>
            </a:r>
            <a:r>
              <a:rPr lang="en-ZA" i="1" dirty="0" smtClean="0">
                <a:solidFill>
                  <a:srgbClr val="004821"/>
                </a:solidFill>
              </a:rPr>
              <a:t>? </a:t>
            </a:r>
          </a:p>
          <a:p>
            <a:pPr algn="ctr"/>
            <a:r>
              <a:rPr lang="en-US" b="1" i="1" dirty="0" smtClean="0">
                <a:solidFill>
                  <a:srgbClr val="004821"/>
                </a:solidFill>
              </a:rPr>
              <a:t>(Deuteronomy 11:29-30)</a:t>
            </a:r>
          </a:p>
          <a:p>
            <a:endParaRPr lang="en-US" dirty="0" smtClean="0"/>
          </a:p>
          <a:p>
            <a:endParaRPr lang="en-ZA" dirty="0" smtClean="0"/>
          </a:p>
          <a:p>
            <a:endParaRPr lang="en-ZA" dirty="0" smtClean="0"/>
          </a:p>
          <a:p>
            <a:endParaRPr lang="en-ZA" dirty="0" smtClean="0"/>
          </a:p>
          <a:p>
            <a:endParaRPr lang="en-ZA" dirty="0" smtClean="0"/>
          </a:p>
          <a:p>
            <a:endParaRPr lang="en-ZA" dirty="0"/>
          </a:p>
        </p:txBody>
      </p:sp>
      <p:pic>
        <p:nvPicPr>
          <p:cNvPr id="4" name="Picture 3" descr="889194878_604586da63.jpg"/>
          <p:cNvPicPr>
            <a:picLocks noChangeAspect="1"/>
          </p:cNvPicPr>
          <p:nvPr/>
        </p:nvPicPr>
        <p:blipFill>
          <a:blip r:embed="rId2" cstate="print"/>
          <a:stretch>
            <a:fillRect/>
          </a:stretch>
        </p:blipFill>
        <p:spPr>
          <a:xfrm>
            <a:off x="19698" y="4193704"/>
            <a:ext cx="9124302" cy="2664296"/>
          </a:xfrm>
          <a:prstGeom prst="rect">
            <a:avLst/>
          </a:prstGeom>
        </p:spPr>
      </p:pic>
      <p:pic>
        <p:nvPicPr>
          <p:cNvPr id="6" name="Picture 5" descr="bible-archeology-altar-of-joshua-amphitheater-between-mt-gerizim-ebal.jpg"/>
          <p:cNvPicPr>
            <a:picLocks noChangeAspect="1"/>
          </p:cNvPicPr>
          <p:nvPr/>
        </p:nvPicPr>
        <p:blipFill>
          <a:blip r:embed="rId3" cstate="print"/>
          <a:stretch>
            <a:fillRect/>
          </a:stretch>
        </p:blipFill>
        <p:spPr>
          <a:xfrm>
            <a:off x="42705" y="1340768"/>
            <a:ext cx="9101295" cy="49411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BLESSING - GERIZIM</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The word for </a:t>
            </a:r>
            <a:r>
              <a:rPr lang="en-ZA" i="1" dirty="0" smtClean="0"/>
              <a:t>“blessing” </a:t>
            </a:r>
            <a:r>
              <a:rPr lang="en-ZA" dirty="0" smtClean="0"/>
              <a:t>used here is “</a:t>
            </a:r>
            <a:r>
              <a:rPr lang="en-ZA" dirty="0" err="1" smtClean="0"/>
              <a:t>B’racha</a:t>
            </a:r>
            <a:r>
              <a:rPr lang="en-ZA" dirty="0" smtClean="0"/>
              <a:t>”, Strong’s #1293 (</a:t>
            </a:r>
            <a:r>
              <a:rPr lang="en-ZA" dirty="0" err="1" smtClean="0"/>
              <a:t>beit</a:t>
            </a:r>
            <a:r>
              <a:rPr lang="en-ZA" dirty="0" smtClean="0"/>
              <a:t>-</a:t>
            </a:r>
            <a:r>
              <a:rPr lang="en-ZA" dirty="0" err="1" smtClean="0"/>
              <a:t>reish</a:t>
            </a:r>
            <a:r>
              <a:rPr lang="en-ZA" dirty="0" smtClean="0"/>
              <a:t>-</a:t>
            </a:r>
            <a:r>
              <a:rPr lang="en-ZA" dirty="0" err="1" smtClean="0"/>
              <a:t>kaf</a:t>
            </a:r>
            <a:r>
              <a:rPr lang="en-ZA" dirty="0" smtClean="0"/>
              <a:t>-hey) which also means gift or present. The Israelites were to place this blessing, this gift on Mt. </a:t>
            </a:r>
            <a:r>
              <a:rPr lang="en-ZA" dirty="0" err="1" smtClean="0"/>
              <a:t>Gerizim</a:t>
            </a:r>
            <a:r>
              <a:rPr lang="en-ZA" dirty="0" smtClean="0"/>
              <a:t> that is why it is referred to as </a:t>
            </a:r>
            <a:r>
              <a:rPr lang="en-ZA" i="1" dirty="0" smtClean="0"/>
              <a:t>the “Mountain of Blessing”. </a:t>
            </a:r>
            <a:r>
              <a:rPr lang="en-ZA" dirty="0" smtClean="0"/>
              <a:t>So, it should rightly be </a:t>
            </a:r>
            <a:r>
              <a:rPr lang="en-ZA" i="1" dirty="0" smtClean="0"/>
              <a:t>“</a:t>
            </a:r>
            <a:r>
              <a:rPr lang="en-ZA" i="1" dirty="0" err="1" smtClean="0"/>
              <a:t>Har</a:t>
            </a:r>
            <a:r>
              <a:rPr lang="en-ZA" i="1" dirty="0" smtClean="0"/>
              <a:t> </a:t>
            </a:r>
            <a:r>
              <a:rPr lang="en-ZA" i="1" dirty="0" err="1" smtClean="0"/>
              <a:t>Bracha</a:t>
            </a:r>
            <a:r>
              <a:rPr lang="en-ZA" i="1" dirty="0" smtClean="0"/>
              <a:t>”. </a:t>
            </a:r>
            <a:r>
              <a:rPr lang="en-ZA" dirty="0" smtClean="0"/>
              <a:t>There’s is a settlement near the top of Mt. </a:t>
            </a:r>
            <a:r>
              <a:rPr lang="en-ZA" dirty="0" err="1" smtClean="0"/>
              <a:t>Gerizim</a:t>
            </a:r>
            <a:r>
              <a:rPr lang="en-ZA" dirty="0" smtClean="0"/>
              <a:t> called </a:t>
            </a:r>
            <a:r>
              <a:rPr lang="en-ZA" dirty="0" err="1" smtClean="0"/>
              <a:t>Har</a:t>
            </a:r>
            <a:r>
              <a:rPr lang="en-ZA" dirty="0" smtClean="0"/>
              <a:t> </a:t>
            </a:r>
            <a:r>
              <a:rPr lang="en-ZA" dirty="0" err="1" smtClean="0"/>
              <a:t>Bracha</a:t>
            </a:r>
            <a:r>
              <a:rPr lang="en-ZA" dirty="0" smtClean="0"/>
              <a:t>. </a:t>
            </a:r>
          </a:p>
          <a:p>
            <a:pPr>
              <a:lnSpc>
                <a:spcPts val="2300"/>
              </a:lnSpc>
            </a:pPr>
            <a:r>
              <a:rPr lang="en-ZA" dirty="0" smtClean="0"/>
              <a:t>The word </a:t>
            </a:r>
            <a:r>
              <a:rPr lang="en-ZA" i="1" dirty="0" smtClean="0"/>
              <a:t>“</a:t>
            </a:r>
            <a:r>
              <a:rPr lang="en-ZA" i="1" dirty="0" err="1" smtClean="0"/>
              <a:t>Gerizim</a:t>
            </a:r>
            <a:r>
              <a:rPr lang="en-ZA" i="1" dirty="0" smtClean="0"/>
              <a:t>”, </a:t>
            </a:r>
            <a:r>
              <a:rPr lang="en-ZA" dirty="0" smtClean="0"/>
              <a:t>Strong’s #1630, literally means </a:t>
            </a:r>
            <a:r>
              <a:rPr lang="en-ZA" i="1" dirty="0" smtClean="0"/>
              <a:t>“those cut off”. </a:t>
            </a:r>
            <a:r>
              <a:rPr lang="en-ZA" dirty="0" smtClean="0"/>
              <a:t>It’s from the root word </a:t>
            </a:r>
            <a:r>
              <a:rPr lang="en-ZA" i="1" dirty="0" smtClean="0"/>
              <a:t>“</a:t>
            </a:r>
            <a:r>
              <a:rPr lang="en-ZA" i="1" dirty="0" err="1" smtClean="0"/>
              <a:t>ger</a:t>
            </a:r>
            <a:r>
              <a:rPr lang="en-ZA" i="1" dirty="0" smtClean="0"/>
              <a:t>” </a:t>
            </a:r>
            <a:r>
              <a:rPr lang="en-ZA" dirty="0" smtClean="0"/>
              <a:t>meaning </a:t>
            </a:r>
            <a:r>
              <a:rPr lang="en-ZA" i="1" dirty="0" smtClean="0"/>
              <a:t>“stranger”. </a:t>
            </a:r>
            <a:r>
              <a:rPr lang="en-ZA" dirty="0" smtClean="0"/>
              <a:t>So, the </a:t>
            </a:r>
            <a:r>
              <a:rPr lang="en-ZA" i="1" dirty="0" smtClean="0"/>
              <a:t>“blessing” </a:t>
            </a:r>
            <a:r>
              <a:rPr lang="en-ZA" dirty="0" smtClean="0"/>
              <a:t>was placed, by Israel on the Mountain of </a:t>
            </a:r>
            <a:r>
              <a:rPr lang="en-ZA" i="1" dirty="0" smtClean="0"/>
              <a:t>“Those Cut Off”. </a:t>
            </a:r>
            <a:r>
              <a:rPr lang="en-ZA" dirty="0" smtClean="0"/>
              <a:t>In other words, Elohim had our </a:t>
            </a:r>
            <a:r>
              <a:rPr lang="en-ZA" i="1" dirty="0" smtClean="0"/>
              <a:t>“fathers” </a:t>
            </a:r>
            <a:r>
              <a:rPr lang="en-ZA" dirty="0" smtClean="0"/>
              <a:t>bless us in the Diaspora before we were ever dispersed; if we would come to obedience. </a:t>
            </a:r>
          </a:p>
          <a:p>
            <a:pPr>
              <a:lnSpc>
                <a:spcPts val="2300"/>
              </a:lnSpc>
            </a:pPr>
            <a:r>
              <a:rPr lang="en-ZA" b="1" i="1" dirty="0" smtClean="0">
                <a:solidFill>
                  <a:srgbClr val="C00000"/>
                </a:solidFill>
              </a:rPr>
              <a:t>NOTE: </a:t>
            </a:r>
            <a:r>
              <a:rPr lang="en-ZA" i="1" dirty="0" smtClean="0">
                <a:solidFill>
                  <a:srgbClr val="C00000"/>
                </a:solidFill>
              </a:rPr>
              <a:t>After the Northern Kingdom, was taken into captivity, the Samaritans (a mixture of Israelites and other peoples taken captive by the Assyrians), would build their temple on that very mountain; a place of worship for a people “cut off”. The 600, or so, Samaritans still alive today, believe that Mt. </a:t>
            </a:r>
            <a:r>
              <a:rPr lang="en-ZA" i="1" dirty="0" err="1" smtClean="0">
                <a:solidFill>
                  <a:srgbClr val="C00000"/>
                </a:solidFill>
              </a:rPr>
              <a:t>Gerizim</a:t>
            </a:r>
            <a:r>
              <a:rPr lang="en-ZA" i="1" dirty="0" smtClean="0">
                <a:solidFill>
                  <a:srgbClr val="C00000"/>
                </a:solidFill>
              </a:rPr>
              <a:t> is where </a:t>
            </a:r>
            <a:r>
              <a:rPr lang="he-IL" i="1" dirty="0" smtClean="0">
                <a:solidFill>
                  <a:srgbClr val="C00000"/>
                </a:solidFill>
              </a:rPr>
              <a:t>יהוה</a:t>
            </a:r>
            <a:r>
              <a:rPr lang="en-ZA" i="1" dirty="0" smtClean="0">
                <a:solidFill>
                  <a:srgbClr val="C00000"/>
                </a:solidFill>
              </a:rPr>
              <a:t> gave the Torah through Moshe. So, what </a:t>
            </a:r>
            <a:r>
              <a:rPr lang="he-IL" i="1" dirty="0" smtClean="0">
                <a:solidFill>
                  <a:srgbClr val="C00000"/>
                </a:solidFill>
              </a:rPr>
              <a:t>יהוה</a:t>
            </a:r>
            <a:r>
              <a:rPr lang="en-ZA" i="1" dirty="0" smtClean="0">
                <a:solidFill>
                  <a:srgbClr val="C00000"/>
                </a:solidFill>
              </a:rPr>
              <a:t> and our fathers left for us, as a sign, in order to teach us the blessing of obedience, became a place of false worship.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CURSE - EYBAL</a:t>
            </a:r>
            <a:endParaRPr lang="en-ZA" dirty="0"/>
          </a:p>
        </p:txBody>
      </p:sp>
      <p:sp>
        <p:nvSpPr>
          <p:cNvPr id="3" name="Content Placeholder 2"/>
          <p:cNvSpPr>
            <a:spLocks noGrp="1"/>
          </p:cNvSpPr>
          <p:nvPr>
            <p:ph idx="1"/>
          </p:nvPr>
        </p:nvSpPr>
        <p:spPr>
          <a:xfrm>
            <a:off x="467544" y="1600200"/>
            <a:ext cx="8229600" cy="5257800"/>
          </a:xfrm>
        </p:spPr>
        <p:txBody>
          <a:bodyPr>
            <a:normAutofit lnSpcReduction="10000"/>
          </a:bodyPr>
          <a:lstStyle/>
          <a:p>
            <a:r>
              <a:rPr lang="en-ZA" i="1" dirty="0" smtClean="0"/>
              <a:t>“</a:t>
            </a:r>
            <a:r>
              <a:rPr lang="en-ZA" i="1" dirty="0" err="1" smtClean="0"/>
              <a:t>Eybal</a:t>
            </a:r>
            <a:r>
              <a:rPr lang="en-ZA" i="1" dirty="0" smtClean="0"/>
              <a:t>” </a:t>
            </a:r>
            <a:r>
              <a:rPr lang="en-ZA" dirty="0" smtClean="0"/>
              <a:t>(</a:t>
            </a:r>
            <a:r>
              <a:rPr lang="en-ZA" dirty="0" err="1" smtClean="0"/>
              <a:t>Ayin</a:t>
            </a:r>
            <a:r>
              <a:rPr lang="en-ZA" dirty="0" smtClean="0"/>
              <a:t>-</a:t>
            </a:r>
            <a:r>
              <a:rPr lang="en-ZA" dirty="0" err="1" smtClean="0"/>
              <a:t>yud</a:t>
            </a:r>
            <a:r>
              <a:rPr lang="en-ZA" dirty="0" smtClean="0"/>
              <a:t>-</a:t>
            </a:r>
            <a:r>
              <a:rPr lang="en-ZA" dirty="0" err="1" smtClean="0"/>
              <a:t>beit</a:t>
            </a:r>
            <a:r>
              <a:rPr lang="en-ZA" dirty="0" smtClean="0"/>
              <a:t>-lamed) is Strong’s #5858 and literally means </a:t>
            </a:r>
            <a:r>
              <a:rPr lang="en-ZA" i="1" dirty="0" smtClean="0"/>
              <a:t>“without leaves” or “barren”, </a:t>
            </a:r>
            <a:r>
              <a:rPr lang="en-ZA" dirty="0" smtClean="0"/>
              <a:t>as in without fruit. It remains, today, barren and covered with whitish rocks and stones; devoid of life. </a:t>
            </a:r>
          </a:p>
          <a:p>
            <a:r>
              <a:rPr lang="en-US" dirty="0" smtClean="0"/>
              <a:t>One cannot choose that which is holy </a:t>
            </a:r>
            <a:r>
              <a:rPr lang="en-US" i="1" dirty="0" smtClean="0">
                <a:solidFill>
                  <a:srgbClr val="002060"/>
                </a:solidFill>
              </a:rPr>
              <a:t>(</a:t>
            </a:r>
            <a:r>
              <a:rPr lang="en-US" i="1" dirty="0" err="1" smtClean="0">
                <a:solidFill>
                  <a:srgbClr val="002060"/>
                </a:solidFill>
              </a:rPr>
              <a:t>kodosh</a:t>
            </a:r>
            <a:r>
              <a:rPr lang="en-US" i="1" dirty="0" smtClean="0">
                <a:solidFill>
                  <a:srgbClr val="002060"/>
                </a:solidFill>
              </a:rPr>
              <a:t> or set-apart) </a:t>
            </a:r>
            <a:r>
              <a:rPr lang="en-US" dirty="0" smtClean="0"/>
              <a:t>from that which is unholy </a:t>
            </a:r>
            <a:r>
              <a:rPr lang="en-US" i="1" dirty="0" smtClean="0">
                <a:solidFill>
                  <a:srgbClr val="002060"/>
                </a:solidFill>
              </a:rPr>
              <a:t>(defiled or polluted) </a:t>
            </a:r>
            <a:r>
              <a:rPr lang="en-US" dirty="0" smtClean="0"/>
              <a:t>unless one knows what is holy and what is not. </a:t>
            </a:r>
            <a:r>
              <a:rPr lang="he-IL" dirty="0" smtClean="0"/>
              <a:t>יהוה</a:t>
            </a:r>
            <a:r>
              <a:rPr lang="en-US" dirty="0" smtClean="0"/>
              <a:t>, not man, determines what is holy. </a:t>
            </a:r>
            <a:r>
              <a:rPr lang="he-IL" dirty="0" smtClean="0"/>
              <a:t>יהוה</a:t>
            </a:r>
            <a:r>
              <a:rPr lang="en-US" dirty="0" smtClean="0"/>
              <a:t> outlines various times, places, things, actions and foods that are holy to Him by which his people can enter into holiness and holy communion with Him. There are holy times </a:t>
            </a:r>
            <a:r>
              <a:rPr lang="en-US" i="1" dirty="0" smtClean="0">
                <a:solidFill>
                  <a:srgbClr val="002060"/>
                </a:solidFill>
              </a:rPr>
              <a:t>(</a:t>
            </a:r>
            <a:r>
              <a:rPr lang="he-IL" i="1" dirty="0" smtClean="0">
                <a:solidFill>
                  <a:srgbClr val="002060"/>
                </a:solidFill>
              </a:rPr>
              <a:t>יהוה</a:t>
            </a:r>
            <a:r>
              <a:rPr lang="en-US" i="1" dirty="0" smtClean="0">
                <a:solidFill>
                  <a:srgbClr val="002060"/>
                </a:solidFill>
              </a:rPr>
              <a:t>’s annual festivals and the Sabbatical year)</a:t>
            </a:r>
            <a:r>
              <a:rPr lang="en-US" dirty="0" smtClean="0"/>
              <a:t>, holy places </a:t>
            </a:r>
            <a:r>
              <a:rPr lang="en-US" i="1" dirty="0" smtClean="0">
                <a:solidFill>
                  <a:srgbClr val="002060"/>
                </a:solidFill>
              </a:rPr>
              <a:t>(where </a:t>
            </a:r>
            <a:r>
              <a:rPr lang="he-IL" i="1" dirty="0" smtClean="0">
                <a:solidFill>
                  <a:srgbClr val="002060"/>
                </a:solidFill>
              </a:rPr>
              <a:t>יהוה</a:t>
            </a:r>
            <a:r>
              <a:rPr lang="en-US" i="1" dirty="0" smtClean="0">
                <a:solidFill>
                  <a:srgbClr val="002060"/>
                </a:solidFill>
              </a:rPr>
              <a:t> places his name for his people to gather to worship him),</a:t>
            </a:r>
            <a:r>
              <a:rPr lang="en-US" dirty="0" smtClean="0"/>
              <a:t> holy food </a:t>
            </a:r>
            <a:r>
              <a:rPr lang="en-US" i="1" dirty="0" smtClean="0">
                <a:solidFill>
                  <a:srgbClr val="002060"/>
                </a:solidFill>
              </a:rPr>
              <a:t>(clean verses unclean meats),</a:t>
            </a:r>
            <a:r>
              <a:rPr lang="en-US" dirty="0" smtClean="0"/>
              <a:t> holy income </a:t>
            </a:r>
            <a:r>
              <a:rPr lang="en-US" i="1" dirty="0" smtClean="0">
                <a:solidFill>
                  <a:srgbClr val="002060"/>
                </a:solidFill>
              </a:rPr>
              <a:t>(our material income is sanctified or made holy through our tithing a portion to </a:t>
            </a:r>
            <a:r>
              <a:rPr lang="he-IL" i="1" dirty="0" smtClean="0">
                <a:solidFill>
                  <a:srgbClr val="002060"/>
                </a:solidFill>
              </a:rPr>
              <a:t>יהוה</a:t>
            </a:r>
            <a:r>
              <a:rPr lang="en-US" i="1" dirty="0" smtClean="0">
                <a:solidFill>
                  <a:srgbClr val="002060"/>
                </a:solidFill>
              </a:rPr>
              <a:t>), </a:t>
            </a:r>
            <a:r>
              <a:rPr lang="en-US" dirty="0" smtClean="0"/>
              <a:t>holy lips </a:t>
            </a:r>
            <a:r>
              <a:rPr lang="en-US" i="1" dirty="0" smtClean="0">
                <a:solidFill>
                  <a:srgbClr val="002060"/>
                </a:solidFill>
              </a:rPr>
              <a:t>(</a:t>
            </a:r>
            <a:r>
              <a:rPr lang="he-IL" i="1" dirty="0" smtClean="0">
                <a:solidFill>
                  <a:srgbClr val="002060"/>
                </a:solidFill>
              </a:rPr>
              <a:t>יהוה</a:t>
            </a:r>
            <a:r>
              <a:rPr lang="en-US" i="1" dirty="0" smtClean="0">
                <a:solidFill>
                  <a:srgbClr val="002060"/>
                </a:solidFill>
              </a:rPr>
              <a:t>’s people are forbidden to allow the names of pagan deities to come on their lips), </a:t>
            </a:r>
            <a:r>
              <a:rPr lang="en-US" dirty="0" smtClean="0"/>
              <a:t>and </a:t>
            </a:r>
            <a:r>
              <a:rPr lang="he-IL" dirty="0" smtClean="0"/>
              <a:t>יהוה</a:t>
            </a:r>
            <a:r>
              <a:rPr lang="en-US" dirty="0" smtClean="0"/>
              <a:t>’s people are to destroy any pagan, corrupting, defiling influences </a:t>
            </a:r>
            <a:r>
              <a:rPr lang="en-US" i="1" dirty="0" smtClean="0">
                <a:solidFill>
                  <a:srgbClr val="002060"/>
                </a:solidFill>
              </a:rPr>
              <a:t>(the false gods of the heathens) </a:t>
            </a:r>
            <a:r>
              <a:rPr lang="en-US" dirty="0" smtClean="0"/>
              <a:t>by putting these things out of their lives. </a:t>
            </a:r>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SHECHEM</a:t>
            </a:r>
            <a:endParaRPr lang="en-ZA" dirty="0"/>
          </a:p>
        </p:txBody>
      </p:sp>
      <p:sp>
        <p:nvSpPr>
          <p:cNvPr id="3" name="Content Placeholder 2"/>
          <p:cNvSpPr>
            <a:spLocks noGrp="1"/>
          </p:cNvSpPr>
          <p:nvPr>
            <p:ph idx="1"/>
          </p:nvPr>
        </p:nvSpPr>
        <p:spPr/>
        <p:txBody>
          <a:bodyPr>
            <a:normAutofit fontScale="92500" lnSpcReduction="20000"/>
          </a:bodyPr>
          <a:lstStyle/>
          <a:p>
            <a:r>
              <a:rPr lang="en-US" sz="2400" dirty="0" err="1" smtClean="0"/>
              <a:t>Shechem</a:t>
            </a:r>
            <a:r>
              <a:rPr lang="en-US" sz="2400" dirty="0" smtClean="0"/>
              <a:t> is located between the two mountains. The Hebrew word </a:t>
            </a:r>
            <a:r>
              <a:rPr lang="en-US" sz="2400" dirty="0" err="1" smtClean="0"/>
              <a:t>Shechem</a:t>
            </a:r>
            <a:r>
              <a:rPr lang="en-US" sz="2400" dirty="0" smtClean="0"/>
              <a:t> means </a:t>
            </a:r>
            <a:r>
              <a:rPr lang="en-US" sz="2400" i="1" dirty="0" smtClean="0"/>
              <a:t>“shoulder” or “back” </a:t>
            </a:r>
            <a:r>
              <a:rPr lang="en-US" sz="2400" dirty="0" smtClean="0"/>
              <a:t>(Strong’s H7927). The shoulder supports the head, which through the disposition of the mind and the direction in which the head is pointed, determines the path a person will walk whether good or evil. It was at </a:t>
            </a:r>
            <a:r>
              <a:rPr lang="en-US" sz="2400" dirty="0" err="1" smtClean="0"/>
              <a:t>Shechem</a:t>
            </a:r>
            <a:r>
              <a:rPr lang="en-US" sz="2400" dirty="0" smtClean="0"/>
              <a:t>, between the two mountains representing good and evil, that Israel renewed its covenant with </a:t>
            </a:r>
            <a:r>
              <a:rPr lang="he-IL" sz="2400" dirty="0" smtClean="0"/>
              <a:t>יהוה</a:t>
            </a:r>
            <a:r>
              <a:rPr lang="en-US" sz="2400" dirty="0" smtClean="0"/>
              <a:t> before entering the Promised Land (Joshua 8:30–35). The power of the covenant that the people made with </a:t>
            </a:r>
            <a:r>
              <a:rPr lang="he-IL" sz="2400" dirty="0" smtClean="0"/>
              <a:t>יהוה</a:t>
            </a:r>
            <a:r>
              <a:rPr lang="en-US" sz="2400" dirty="0" smtClean="0"/>
              <a:t> on that day thousands of years ago is still visible in the modern land of Israel: Mount </a:t>
            </a:r>
            <a:r>
              <a:rPr lang="en-US" sz="2400" dirty="0" err="1" smtClean="0"/>
              <a:t>Ebal</a:t>
            </a:r>
            <a:r>
              <a:rPr lang="en-US" sz="2400" dirty="0" smtClean="0"/>
              <a:t> is bare and devoid of vegetation, while Mount </a:t>
            </a:r>
            <a:r>
              <a:rPr lang="en-US" sz="2400" dirty="0" err="1" smtClean="0"/>
              <a:t>Gerizim</a:t>
            </a:r>
            <a:r>
              <a:rPr lang="en-US" sz="2400" dirty="0" smtClean="0"/>
              <a:t> is lush and green with foliage.</a:t>
            </a:r>
          </a:p>
          <a:p>
            <a:r>
              <a:rPr lang="en-US" sz="2400" dirty="0" smtClean="0"/>
              <a:t>Israel renewed its covenant with </a:t>
            </a:r>
            <a:r>
              <a:rPr lang="he-IL" sz="2400" dirty="0" smtClean="0"/>
              <a:t>יהוה</a:t>
            </a:r>
            <a:r>
              <a:rPr lang="en-US" sz="2400" dirty="0" smtClean="0"/>
              <a:t> at </a:t>
            </a:r>
            <a:r>
              <a:rPr lang="en-US" sz="2400" dirty="0" err="1" smtClean="0"/>
              <a:t>Shechem</a:t>
            </a:r>
            <a:r>
              <a:rPr lang="en-US" sz="2400" dirty="0" smtClean="0"/>
              <a:t> at the plains (or oak trees) of </a:t>
            </a:r>
            <a:r>
              <a:rPr lang="en-US" sz="2400" dirty="0" err="1" smtClean="0"/>
              <a:t>Moreh</a:t>
            </a:r>
            <a:r>
              <a:rPr lang="en-US" sz="2400" dirty="0" smtClean="0"/>
              <a:t> (Deuteronomy 11:30). This is the exact spot, at the entry point to the Promised Land, that </a:t>
            </a:r>
            <a:r>
              <a:rPr lang="he-IL" sz="2400" dirty="0" smtClean="0"/>
              <a:t>יהוה</a:t>
            </a:r>
            <a:r>
              <a:rPr lang="en-US" sz="2400" dirty="0" smtClean="0"/>
              <a:t> had established his covenant with Abraham some 500 years earlier. </a:t>
            </a:r>
          </a:p>
          <a:p>
            <a:pPr algn="ctr"/>
            <a:r>
              <a:rPr lang="en-ZA" sz="2400" i="1" dirty="0" smtClean="0">
                <a:solidFill>
                  <a:srgbClr val="004821"/>
                </a:solidFill>
              </a:rPr>
              <a:t>And </a:t>
            </a:r>
            <a:r>
              <a:rPr lang="en-ZA" sz="2400" i="1" dirty="0" err="1" smtClean="0">
                <a:solidFill>
                  <a:srgbClr val="004821"/>
                </a:solidFill>
              </a:rPr>
              <a:t>Aḇram</a:t>
            </a:r>
            <a:r>
              <a:rPr lang="en-ZA" sz="2400" i="1" dirty="0" smtClean="0">
                <a:solidFill>
                  <a:srgbClr val="004821"/>
                </a:solidFill>
              </a:rPr>
              <a:t> passed through the land to the place of </a:t>
            </a:r>
            <a:r>
              <a:rPr lang="en-ZA" sz="2400" i="1" dirty="0" err="1" smtClean="0">
                <a:solidFill>
                  <a:srgbClr val="004821"/>
                </a:solidFill>
              </a:rPr>
              <a:t>Sheḵem</a:t>
            </a:r>
            <a:r>
              <a:rPr lang="en-ZA" sz="2400" i="1" dirty="0" smtClean="0">
                <a:solidFill>
                  <a:srgbClr val="004821"/>
                </a:solidFill>
              </a:rPr>
              <a:t>, as far as the </a:t>
            </a:r>
            <a:r>
              <a:rPr lang="en-ZA" sz="2400" i="1" dirty="0" err="1" smtClean="0">
                <a:solidFill>
                  <a:srgbClr val="004821"/>
                </a:solidFill>
              </a:rPr>
              <a:t>terebinth</a:t>
            </a:r>
            <a:r>
              <a:rPr lang="en-ZA" sz="2400" i="1" dirty="0" smtClean="0">
                <a:solidFill>
                  <a:srgbClr val="004821"/>
                </a:solidFill>
              </a:rPr>
              <a:t> tree of </a:t>
            </a:r>
            <a:r>
              <a:rPr lang="en-ZA" sz="2400" i="1" dirty="0" err="1" smtClean="0">
                <a:solidFill>
                  <a:srgbClr val="004821"/>
                </a:solidFill>
              </a:rPr>
              <a:t>Moreh</a:t>
            </a:r>
            <a:r>
              <a:rPr lang="en-ZA" sz="2400" i="1" dirty="0" smtClean="0">
                <a:solidFill>
                  <a:srgbClr val="004821"/>
                </a:solidFill>
              </a:rPr>
              <a:t>. At that time the </a:t>
            </a:r>
            <a:r>
              <a:rPr lang="en-ZA" sz="2400" i="1" dirty="0" err="1" smtClean="0">
                <a:solidFill>
                  <a:srgbClr val="004821"/>
                </a:solidFill>
              </a:rPr>
              <a:t>Kenaʽanites</a:t>
            </a:r>
            <a:r>
              <a:rPr lang="en-ZA" sz="2400" i="1" dirty="0" smtClean="0">
                <a:solidFill>
                  <a:srgbClr val="004821"/>
                </a:solidFill>
              </a:rPr>
              <a:t> were in the land. </a:t>
            </a:r>
            <a:r>
              <a:rPr lang="en-ZA" sz="2400" b="1" i="1" dirty="0" smtClean="0">
                <a:solidFill>
                  <a:srgbClr val="004821"/>
                </a:solidFill>
              </a:rPr>
              <a:t>(Genesis 12:6)</a:t>
            </a:r>
          </a:p>
          <a:p>
            <a:endParaRPr lang="en-ZA" dirty="0" smtClean="0"/>
          </a:p>
          <a:p>
            <a:endParaRPr lang="en-ZA"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RIGHTEOUSNESS</a:t>
            </a:r>
            <a:endParaRPr lang="en-ZA" dirty="0"/>
          </a:p>
        </p:txBody>
      </p:sp>
      <p:sp>
        <p:nvSpPr>
          <p:cNvPr id="3" name="Content Placeholder 2"/>
          <p:cNvSpPr>
            <a:spLocks noGrp="1"/>
          </p:cNvSpPr>
          <p:nvPr>
            <p:ph idx="1"/>
          </p:nvPr>
        </p:nvSpPr>
        <p:spPr/>
        <p:txBody>
          <a:bodyPr>
            <a:normAutofit lnSpcReduction="10000"/>
          </a:bodyPr>
          <a:lstStyle/>
          <a:p>
            <a:r>
              <a:rPr lang="en-US" dirty="0" smtClean="0"/>
              <a:t>Obedience to His gospel is righteousness; righteousness is holiness. It is the holiness part that forms the order of Melchizedek (king and priest) in the Davidic Covenant. Many do not realize that Moses’ words at Mount Sinai repairs the believer back into right order with </a:t>
            </a:r>
            <a:r>
              <a:rPr lang="he-IL" dirty="0" smtClean="0"/>
              <a:t>יהוה</a:t>
            </a:r>
            <a:r>
              <a:rPr lang="en-US" dirty="0" smtClean="0"/>
              <a:t> to prepare him for the holiness of the priesthood in the Davidic Covenant. We cannot enter into the Davidic Covenant if we still have sinful issues operating in our lives (Colossians 3:5-10). If the commandment / principle / ordinance of </a:t>
            </a:r>
            <a:r>
              <a:rPr lang="he-IL" dirty="0" smtClean="0"/>
              <a:t>יהוה</a:t>
            </a:r>
            <a:r>
              <a:rPr lang="en-US" dirty="0" smtClean="0"/>
              <a:t> given through Moses (Mosaic Covenant) is trespassed (broken), the principle then becomes a law against the one who broke it. Separation is repaired and fellowship restored if the lawbreaker repents. This is not a salvation issue, but a matter of holiness. Restoration is the gift of </a:t>
            </a:r>
            <a:r>
              <a:rPr lang="he-IL" dirty="0" smtClean="0"/>
              <a:t>יהושע</a:t>
            </a:r>
            <a:r>
              <a:rPr lang="en-US" dirty="0" smtClean="0"/>
              <a:t>, through His death and resurrection. As His people, we are coming to understand that through obedience to His Word (at Mount Sinai, the Mosaic Covenant) and by incorporating this walk into a lifestyle, we begin to enter the Davidic Covenant in holiness and restore the order of Melchizedek/priesthood (Revelation 1:6).</a:t>
            </a:r>
            <a:r>
              <a:rPr lang="en-ZA" dirty="0" smtClean="0"/>
              <a:t> </a:t>
            </a:r>
            <a:endParaRPr lang="en-US" dirty="0" smtClean="0"/>
          </a:p>
          <a:p>
            <a:endParaRPr lang="en-ZA" dirty="0" smtClean="0"/>
          </a:p>
          <a:p>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LOCATION</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‘Are they not beyond the </a:t>
            </a:r>
            <a:r>
              <a:rPr lang="en-ZA" i="1" dirty="0" err="1" smtClean="0">
                <a:solidFill>
                  <a:srgbClr val="004821"/>
                </a:solidFill>
              </a:rPr>
              <a:t>Yardĕn</a:t>
            </a:r>
            <a:r>
              <a:rPr lang="en-ZA" i="1" dirty="0" smtClean="0">
                <a:solidFill>
                  <a:srgbClr val="004821"/>
                </a:solidFill>
              </a:rPr>
              <a:t>, toward the setting sun, in the land of the </a:t>
            </a:r>
            <a:r>
              <a:rPr lang="en-ZA" i="1" dirty="0" err="1" smtClean="0">
                <a:solidFill>
                  <a:srgbClr val="004821"/>
                </a:solidFill>
              </a:rPr>
              <a:t>Kenaʽanites</a:t>
            </a:r>
            <a:r>
              <a:rPr lang="en-ZA" i="1" dirty="0" smtClean="0">
                <a:solidFill>
                  <a:srgbClr val="004821"/>
                </a:solidFill>
              </a:rPr>
              <a:t> who dwell in the desert plain opposite </a:t>
            </a:r>
            <a:r>
              <a:rPr lang="en-ZA" i="1" dirty="0" err="1" smtClean="0">
                <a:solidFill>
                  <a:srgbClr val="004821"/>
                </a:solidFill>
              </a:rPr>
              <a:t>Gilgal</a:t>
            </a:r>
            <a:r>
              <a:rPr lang="en-ZA" i="1" dirty="0" smtClean="0">
                <a:solidFill>
                  <a:srgbClr val="004821"/>
                </a:solidFill>
              </a:rPr>
              <a:t>, beside the </a:t>
            </a:r>
            <a:r>
              <a:rPr lang="en-ZA" i="1" dirty="0" err="1" smtClean="0">
                <a:solidFill>
                  <a:srgbClr val="004821"/>
                </a:solidFill>
              </a:rPr>
              <a:t>terebinth</a:t>
            </a:r>
            <a:r>
              <a:rPr lang="en-ZA" i="1" dirty="0" smtClean="0">
                <a:solidFill>
                  <a:srgbClr val="004821"/>
                </a:solidFill>
              </a:rPr>
              <a:t> trees of </a:t>
            </a:r>
            <a:r>
              <a:rPr lang="en-ZA" i="1" dirty="0" err="1" smtClean="0">
                <a:solidFill>
                  <a:srgbClr val="004821"/>
                </a:solidFill>
              </a:rPr>
              <a:t>Moreh</a:t>
            </a:r>
            <a:r>
              <a:rPr lang="en-ZA" b="1" i="1" dirty="0" smtClean="0">
                <a:solidFill>
                  <a:srgbClr val="004821"/>
                </a:solidFill>
              </a:rPr>
              <a:t>? (Deuteronomy 11:30)</a:t>
            </a:r>
          </a:p>
          <a:p>
            <a:pPr>
              <a:lnSpc>
                <a:spcPts val="2200"/>
              </a:lnSpc>
            </a:pPr>
            <a:r>
              <a:rPr lang="en-ZA" dirty="0" smtClean="0"/>
              <a:t>The word </a:t>
            </a:r>
            <a:r>
              <a:rPr lang="en-ZA" i="1" dirty="0" smtClean="0"/>
              <a:t>“</a:t>
            </a:r>
            <a:r>
              <a:rPr lang="en-ZA" i="1" dirty="0" err="1" smtClean="0"/>
              <a:t>Yarden</a:t>
            </a:r>
            <a:r>
              <a:rPr lang="en-ZA" i="1" dirty="0" smtClean="0"/>
              <a:t>”, </a:t>
            </a:r>
            <a:r>
              <a:rPr lang="en-ZA" dirty="0" smtClean="0"/>
              <a:t>Strong’s #3383, means to </a:t>
            </a:r>
            <a:r>
              <a:rPr lang="en-ZA" i="1" dirty="0" smtClean="0"/>
              <a:t>“descend” or “flow down from”, </a:t>
            </a:r>
            <a:r>
              <a:rPr lang="en-ZA" dirty="0" smtClean="0"/>
              <a:t>as revelation. So, </a:t>
            </a:r>
            <a:r>
              <a:rPr lang="he-IL" dirty="0" smtClean="0"/>
              <a:t>יהוה</a:t>
            </a:r>
            <a:r>
              <a:rPr lang="en-ZA" dirty="0" smtClean="0"/>
              <a:t> asks here, </a:t>
            </a:r>
            <a:r>
              <a:rPr lang="en-ZA" i="1" dirty="0" smtClean="0"/>
              <a:t>“Aren’t they (the blessing and the curse, or this promise) beyond the flow?” </a:t>
            </a:r>
            <a:r>
              <a:rPr lang="en-ZA" dirty="0" smtClean="0"/>
              <a:t>or </a:t>
            </a:r>
            <a:r>
              <a:rPr lang="en-ZA" i="1" dirty="0" smtClean="0"/>
              <a:t>“for a latter time?” </a:t>
            </a:r>
            <a:r>
              <a:rPr lang="en-ZA" dirty="0" smtClean="0"/>
              <a:t>The phrase</a:t>
            </a:r>
            <a:r>
              <a:rPr lang="en-ZA" i="1" dirty="0" smtClean="0"/>
              <a:t> “toward the setting sun” or “toward the sunset” </a:t>
            </a:r>
            <a:r>
              <a:rPr lang="en-ZA" dirty="0" smtClean="0"/>
              <a:t>alludes to the future, </a:t>
            </a:r>
            <a:r>
              <a:rPr lang="en-ZA" i="1" dirty="0" smtClean="0"/>
              <a:t>“End Times”. </a:t>
            </a:r>
          </a:p>
          <a:p>
            <a:pPr>
              <a:lnSpc>
                <a:spcPts val="2200"/>
              </a:lnSpc>
            </a:pPr>
            <a:r>
              <a:rPr lang="en-ZA" dirty="0" smtClean="0"/>
              <a:t>The Hebrew word for </a:t>
            </a:r>
            <a:r>
              <a:rPr lang="en-ZA" i="1" dirty="0" smtClean="0"/>
              <a:t>“sun” </a:t>
            </a:r>
            <a:r>
              <a:rPr lang="en-ZA" dirty="0" smtClean="0"/>
              <a:t>is “</a:t>
            </a:r>
            <a:r>
              <a:rPr lang="en-ZA" i="1" dirty="0" err="1" smtClean="0"/>
              <a:t>shemesh</a:t>
            </a:r>
            <a:r>
              <a:rPr lang="en-ZA" i="1" dirty="0" smtClean="0"/>
              <a:t>”</a:t>
            </a:r>
            <a:r>
              <a:rPr lang="en-ZA" dirty="0" smtClean="0"/>
              <a:t>; Strong’s #8121 and is spelled the same as </a:t>
            </a:r>
            <a:r>
              <a:rPr lang="en-ZA" i="1" dirty="0" smtClean="0"/>
              <a:t>“Shamash” </a:t>
            </a:r>
            <a:r>
              <a:rPr lang="en-ZA" dirty="0" smtClean="0"/>
              <a:t>or the </a:t>
            </a:r>
            <a:r>
              <a:rPr lang="en-ZA" i="1" dirty="0" smtClean="0"/>
              <a:t>“Servant”, </a:t>
            </a:r>
            <a:r>
              <a:rPr lang="en-ZA" dirty="0" smtClean="0"/>
              <a:t>referring to Mashiach. And, the word used in this verse for </a:t>
            </a:r>
            <a:r>
              <a:rPr lang="en-ZA" i="1" dirty="0" smtClean="0"/>
              <a:t>“going down” </a:t>
            </a:r>
            <a:r>
              <a:rPr lang="en-ZA" dirty="0" smtClean="0"/>
              <a:t>or </a:t>
            </a:r>
            <a:r>
              <a:rPr lang="en-ZA" i="1" dirty="0" smtClean="0"/>
              <a:t>“setting”</a:t>
            </a:r>
            <a:r>
              <a:rPr lang="en-ZA" dirty="0" smtClean="0"/>
              <a:t> is the word “</a:t>
            </a:r>
            <a:r>
              <a:rPr lang="en-ZA" i="1" dirty="0" err="1" smtClean="0"/>
              <a:t>mabow</a:t>
            </a:r>
            <a:r>
              <a:rPr lang="en-ZA" i="1" dirty="0" smtClean="0"/>
              <a:t>”, </a:t>
            </a:r>
            <a:r>
              <a:rPr lang="en-ZA" dirty="0" smtClean="0"/>
              <a:t>Strong’s #3996, meaning </a:t>
            </a:r>
            <a:r>
              <a:rPr lang="en-ZA" i="1" dirty="0" smtClean="0"/>
              <a:t>“setting” </a:t>
            </a:r>
            <a:r>
              <a:rPr lang="en-ZA" dirty="0" smtClean="0"/>
              <a:t>or </a:t>
            </a:r>
            <a:r>
              <a:rPr lang="en-ZA" i="1" dirty="0" smtClean="0"/>
              <a:t>“to come in” or “enter”. </a:t>
            </a:r>
            <a:r>
              <a:rPr lang="en-ZA" dirty="0" smtClean="0"/>
              <a:t>In the </a:t>
            </a:r>
            <a:r>
              <a:rPr lang="en-ZA" dirty="0" err="1" smtClean="0"/>
              <a:t>remez</a:t>
            </a:r>
            <a:r>
              <a:rPr lang="en-ZA" dirty="0" smtClean="0"/>
              <a:t>, it hints at the </a:t>
            </a:r>
            <a:r>
              <a:rPr lang="en-ZA" i="1" dirty="0" smtClean="0"/>
              <a:t>“coming in or entering of Mashiach” </a:t>
            </a:r>
            <a:r>
              <a:rPr lang="en-ZA" dirty="0" smtClean="0"/>
              <a:t>in Hebrew thought. Then it says, </a:t>
            </a:r>
            <a:r>
              <a:rPr lang="en-ZA" i="1" dirty="0" smtClean="0"/>
              <a:t>“who dwell (literally “remain” in the Hebrew) in the land of the </a:t>
            </a:r>
            <a:r>
              <a:rPr lang="en-ZA" i="1" dirty="0" err="1" smtClean="0"/>
              <a:t>Kena’anites</a:t>
            </a:r>
            <a:r>
              <a:rPr lang="en-ZA" i="1" dirty="0" smtClean="0"/>
              <a:t>”. “</a:t>
            </a:r>
            <a:r>
              <a:rPr lang="en-ZA" i="1" dirty="0" err="1" smtClean="0"/>
              <a:t>Kena’anite</a:t>
            </a:r>
            <a:r>
              <a:rPr lang="en-ZA" i="1" dirty="0" smtClean="0"/>
              <a:t>” </a:t>
            </a:r>
            <a:r>
              <a:rPr lang="en-ZA" dirty="0" smtClean="0"/>
              <a:t>means </a:t>
            </a:r>
            <a:r>
              <a:rPr lang="en-ZA" i="1" dirty="0" smtClean="0"/>
              <a:t>“humble”. </a:t>
            </a:r>
            <a:r>
              <a:rPr lang="en-ZA" dirty="0" smtClean="0"/>
              <a:t>It’s for those who </a:t>
            </a:r>
            <a:r>
              <a:rPr lang="en-ZA" i="1" dirty="0" smtClean="0"/>
              <a:t>“remain humble” </a:t>
            </a:r>
            <a:r>
              <a:rPr lang="en-ZA" dirty="0" smtClean="0"/>
              <a:t>and </a:t>
            </a:r>
            <a:r>
              <a:rPr lang="en-ZA" i="1" dirty="0" smtClean="0"/>
              <a:t>“are in the wilderness” </a:t>
            </a:r>
            <a:r>
              <a:rPr lang="en-ZA" dirty="0" smtClean="0"/>
              <a:t>opposite, or in front of, as in </a:t>
            </a:r>
            <a:r>
              <a:rPr lang="en-ZA" i="1" dirty="0" smtClean="0"/>
              <a:t>“</a:t>
            </a:r>
            <a:r>
              <a:rPr lang="en-ZA" i="1" dirty="0" err="1" smtClean="0"/>
              <a:t>re’eh</a:t>
            </a:r>
            <a:r>
              <a:rPr lang="en-ZA" i="1" dirty="0" smtClean="0"/>
              <a:t>” </a:t>
            </a:r>
            <a:r>
              <a:rPr lang="en-ZA" dirty="0" smtClean="0"/>
              <a:t>or </a:t>
            </a:r>
            <a:r>
              <a:rPr lang="en-ZA" i="1" dirty="0" smtClean="0"/>
              <a:t>“seeing” </a:t>
            </a:r>
            <a:r>
              <a:rPr lang="en-ZA" dirty="0" smtClean="0"/>
              <a:t>or </a:t>
            </a:r>
            <a:r>
              <a:rPr lang="en-ZA" i="1" dirty="0" smtClean="0"/>
              <a:t>“contemplating” </a:t>
            </a:r>
            <a:r>
              <a:rPr lang="en-ZA" dirty="0" err="1" smtClean="0"/>
              <a:t>Gilgal</a:t>
            </a:r>
            <a:r>
              <a:rPr lang="en-ZA" dirty="0" smtClean="0"/>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LOCATION CONT.</a:t>
            </a:r>
            <a:endParaRPr lang="en-ZA" dirty="0"/>
          </a:p>
        </p:txBody>
      </p:sp>
      <p:sp>
        <p:nvSpPr>
          <p:cNvPr id="3" name="Content Placeholder 2"/>
          <p:cNvSpPr>
            <a:spLocks noGrp="1"/>
          </p:cNvSpPr>
          <p:nvPr>
            <p:ph idx="1"/>
          </p:nvPr>
        </p:nvSpPr>
        <p:spPr/>
        <p:txBody>
          <a:bodyPr>
            <a:normAutofit lnSpcReduction="10000"/>
          </a:bodyPr>
          <a:lstStyle/>
          <a:p>
            <a:r>
              <a:rPr lang="en-ZA" dirty="0" err="1" smtClean="0"/>
              <a:t>Gilgal</a:t>
            </a:r>
            <a:r>
              <a:rPr lang="en-ZA" dirty="0" smtClean="0"/>
              <a:t>, Strong’s #1537 is translated </a:t>
            </a:r>
            <a:r>
              <a:rPr lang="en-ZA" i="1" dirty="0" smtClean="0"/>
              <a:t>“wheel” </a:t>
            </a:r>
            <a:r>
              <a:rPr lang="en-ZA" dirty="0" smtClean="0"/>
              <a:t>because it means </a:t>
            </a:r>
            <a:r>
              <a:rPr lang="en-ZA" i="1" dirty="0" smtClean="0"/>
              <a:t>“circle” </a:t>
            </a:r>
            <a:r>
              <a:rPr lang="en-ZA" dirty="0" smtClean="0"/>
              <a:t>or </a:t>
            </a:r>
            <a:r>
              <a:rPr lang="en-ZA" i="1" dirty="0" smtClean="0"/>
              <a:t>“a rolling away”. </a:t>
            </a:r>
            <a:r>
              <a:rPr lang="en-ZA" dirty="0" smtClean="0"/>
              <a:t>This is right out of the Book of Revelation, where John saw the heavens opened up, </a:t>
            </a:r>
            <a:r>
              <a:rPr lang="en-ZA" i="1" dirty="0" smtClean="0"/>
              <a:t>“rolled away” </a:t>
            </a:r>
            <a:r>
              <a:rPr lang="en-ZA" dirty="0" smtClean="0"/>
              <a:t>like a scroll. The Torah finishes the verse by saying, </a:t>
            </a:r>
            <a:r>
              <a:rPr lang="en-ZA" i="1" dirty="0" smtClean="0"/>
              <a:t>“beside the </a:t>
            </a:r>
            <a:r>
              <a:rPr lang="en-ZA" i="1" dirty="0" err="1" smtClean="0"/>
              <a:t>terebinth</a:t>
            </a:r>
            <a:r>
              <a:rPr lang="en-ZA" i="1" dirty="0" smtClean="0"/>
              <a:t> trees of </a:t>
            </a:r>
            <a:r>
              <a:rPr lang="en-ZA" i="1" dirty="0" err="1" smtClean="0"/>
              <a:t>Moreh</a:t>
            </a:r>
            <a:r>
              <a:rPr lang="en-ZA" i="1" dirty="0" smtClean="0"/>
              <a:t>”. </a:t>
            </a:r>
            <a:r>
              <a:rPr lang="en-ZA" dirty="0" smtClean="0"/>
              <a:t>The word for </a:t>
            </a:r>
            <a:r>
              <a:rPr lang="en-ZA" i="1" dirty="0" smtClean="0"/>
              <a:t>“</a:t>
            </a:r>
            <a:r>
              <a:rPr lang="en-ZA" i="1" dirty="0" err="1" smtClean="0"/>
              <a:t>terebinth</a:t>
            </a:r>
            <a:r>
              <a:rPr lang="en-ZA" i="1" dirty="0" smtClean="0"/>
              <a:t> tree” </a:t>
            </a:r>
            <a:r>
              <a:rPr lang="en-ZA" dirty="0" smtClean="0"/>
              <a:t>is </a:t>
            </a:r>
            <a:r>
              <a:rPr lang="en-ZA" i="1" dirty="0" smtClean="0"/>
              <a:t>“</a:t>
            </a:r>
            <a:r>
              <a:rPr lang="en-ZA" i="1" dirty="0" err="1" smtClean="0"/>
              <a:t>elown</a:t>
            </a:r>
            <a:r>
              <a:rPr lang="en-ZA" i="1" dirty="0" smtClean="0"/>
              <a:t>”, </a:t>
            </a:r>
            <a:r>
              <a:rPr lang="en-ZA" dirty="0" smtClean="0"/>
              <a:t>Strong’s #436, which means a </a:t>
            </a:r>
            <a:r>
              <a:rPr lang="en-ZA" i="1" dirty="0" smtClean="0"/>
              <a:t>“righteous” </a:t>
            </a:r>
            <a:r>
              <a:rPr lang="en-ZA" dirty="0" smtClean="0"/>
              <a:t>or </a:t>
            </a:r>
            <a:r>
              <a:rPr lang="en-ZA" i="1" dirty="0" smtClean="0"/>
              <a:t>“great” </a:t>
            </a:r>
            <a:r>
              <a:rPr lang="en-ZA" dirty="0" smtClean="0"/>
              <a:t>man. </a:t>
            </a:r>
            <a:r>
              <a:rPr lang="en-ZA" dirty="0" err="1" smtClean="0"/>
              <a:t>Moreh</a:t>
            </a:r>
            <a:r>
              <a:rPr lang="en-ZA" dirty="0" smtClean="0"/>
              <a:t> is Strong’s #4176 and means </a:t>
            </a:r>
            <a:r>
              <a:rPr lang="en-ZA" i="1" dirty="0" smtClean="0"/>
              <a:t>“teacher”. </a:t>
            </a:r>
          </a:p>
          <a:p>
            <a:r>
              <a:rPr lang="en-ZA" dirty="0" smtClean="0"/>
              <a:t>Elohim is asking us here, as we read Verse 30, referring to the </a:t>
            </a:r>
            <a:r>
              <a:rPr lang="en-ZA" i="1" dirty="0" smtClean="0"/>
              <a:t>“blessing” </a:t>
            </a:r>
            <a:r>
              <a:rPr lang="en-ZA" dirty="0" smtClean="0"/>
              <a:t>placed on the </a:t>
            </a:r>
            <a:r>
              <a:rPr lang="en-ZA" i="1" dirty="0" smtClean="0"/>
              <a:t>“Mt. of Those Cut Off” </a:t>
            </a:r>
            <a:r>
              <a:rPr lang="en-ZA" dirty="0" smtClean="0"/>
              <a:t>and the </a:t>
            </a:r>
            <a:r>
              <a:rPr lang="en-ZA" i="1" dirty="0" smtClean="0"/>
              <a:t>“curse” </a:t>
            </a:r>
            <a:r>
              <a:rPr lang="en-ZA" dirty="0" smtClean="0"/>
              <a:t>being placed on the </a:t>
            </a:r>
            <a:r>
              <a:rPr lang="en-ZA" i="1" dirty="0" smtClean="0"/>
              <a:t>“Mt. of the Barren”, </a:t>
            </a:r>
            <a:r>
              <a:rPr lang="en-ZA" dirty="0" smtClean="0"/>
              <a:t>is that we will </a:t>
            </a:r>
            <a:r>
              <a:rPr lang="en-ZA" i="1" dirty="0" smtClean="0"/>
              <a:t>“see” </a:t>
            </a:r>
            <a:r>
              <a:rPr lang="en-ZA" dirty="0" smtClean="0"/>
              <a:t>this, </a:t>
            </a:r>
            <a:r>
              <a:rPr lang="en-ZA" i="1" dirty="0" smtClean="0"/>
              <a:t>“contemplate” </a:t>
            </a:r>
            <a:r>
              <a:rPr lang="en-ZA" dirty="0" smtClean="0"/>
              <a:t>this and </a:t>
            </a:r>
            <a:r>
              <a:rPr lang="en-ZA" i="1" dirty="0" smtClean="0"/>
              <a:t>“understand” </a:t>
            </a:r>
            <a:r>
              <a:rPr lang="en-ZA" dirty="0" smtClean="0"/>
              <a:t>this; and that we will </a:t>
            </a:r>
            <a:r>
              <a:rPr lang="en-ZA" i="1" dirty="0" smtClean="0"/>
              <a:t>“experience” </a:t>
            </a:r>
            <a:r>
              <a:rPr lang="en-ZA" dirty="0" smtClean="0"/>
              <a:t>this; in the </a:t>
            </a:r>
            <a:r>
              <a:rPr lang="en-ZA" i="1" dirty="0" smtClean="0"/>
              <a:t>“Day of </a:t>
            </a:r>
            <a:r>
              <a:rPr lang="he-IL" i="1" dirty="0" smtClean="0"/>
              <a:t>יהוה</a:t>
            </a:r>
            <a:r>
              <a:rPr lang="en-ZA" i="1" dirty="0" smtClean="0"/>
              <a:t>”, </a:t>
            </a:r>
            <a:r>
              <a:rPr lang="en-ZA" dirty="0" smtClean="0"/>
              <a:t>when </a:t>
            </a:r>
            <a:r>
              <a:rPr lang="en-ZA" i="1" dirty="0" smtClean="0"/>
              <a:t>“Mashiach is about to enter”, </a:t>
            </a:r>
            <a:r>
              <a:rPr lang="en-ZA" dirty="0" smtClean="0"/>
              <a:t>if </a:t>
            </a:r>
            <a:r>
              <a:rPr lang="en-ZA" i="1" dirty="0" smtClean="0"/>
              <a:t>“we remain humble”, </a:t>
            </a:r>
            <a:r>
              <a:rPr lang="en-ZA" dirty="0" smtClean="0"/>
              <a:t>as we </a:t>
            </a:r>
            <a:r>
              <a:rPr lang="en-ZA" i="1" dirty="0" smtClean="0"/>
              <a:t>“remain in the plain, or wilderness”. </a:t>
            </a:r>
            <a:r>
              <a:rPr lang="en-ZA" dirty="0" smtClean="0"/>
              <a:t>And, we will </a:t>
            </a:r>
            <a:r>
              <a:rPr lang="en-ZA" i="1" dirty="0" smtClean="0"/>
              <a:t>“see the events of His revelation unfold”. </a:t>
            </a:r>
            <a:r>
              <a:rPr lang="en-ZA" dirty="0" smtClean="0"/>
              <a:t>Then we will be among the </a:t>
            </a:r>
            <a:r>
              <a:rPr lang="en-ZA" i="1" dirty="0" smtClean="0"/>
              <a:t>“</a:t>
            </a:r>
            <a:r>
              <a:rPr lang="en-ZA" i="1" dirty="0" err="1" smtClean="0"/>
              <a:t>terebinth</a:t>
            </a:r>
            <a:r>
              <a:rPr lang="en-ZA" i="1" dirty="0" smtClean="0"/>
              <a:t> trees” </a:t>
            </a:r>
            <a:r>
              <a:rPr lang="en-ZA" dirty="0" smtClean="0"/>
              <a:t>the “</a:t>
            </a:r>
            <a:r>
              <a:rPr lang="en-ZA" i="1" dirty="0" smtClean="0"/>
              <a:t>righteous”</a:t>
            </a:r>
            <a:r>
              <a:rPr lang="en-ZA" dirty="0" smtClean="0"/>
              <a:t> of “</a:t>
            </a:r>
            <a:r>
              <a:rPr lang="en-ZA" i="1" dirty="0" smtClean="0"/>
              <a:t>The Teacher”. </a:t>
            </a:r>
          </a:p>
          <a:p>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NAMES OF IDOLS</a:t>
            </a:r>
            <a:endParaRPr lang="en-ZA" dirty="0"/>
          </a:p>
        </p:txBody>
      </p:sp>
      <p:sp>
        <p:nvSpPr>
          <p:cNvPr id="3" name="Content Placeholder 2"/>
          <p:cNvSpPr>
            <a:spLocks noGrp="1"/>
          </p:cNvSpPr>
          <p:nvPr>
            <p:ph idx="1"/>
          </p:nvPr>
        </p:nvSpPr>
        <p:spPr/>
        <p:txBody>
          <a:bodyPr>
            <a:normAutofit fontScale="92500"/>
          </a:bodyPr>
          <a:lstStyle/>
          <a:p>
            <a:pPr algn="ctr">
              <a:lnSpc>
                <a:spcPts val="2300"/>
              </a:lnSpc>
            </a:pPr>
            <a:r>
              <a:rPr lang="en-ZA" sz="2400" i="1" dirty="0" smtClean="0">
                <a:solidFill>
                  <a:srgbClr val="004821"/>
                </a:solidFill>
              </a:rPr>
              <a:t>“And you shall break down their altars, and smash their pillars, and burn their </a:t>
            </a:r>
            <a:r>
              <a:rPr lang="en-ZA" sz="2400" i="1" dirty="0" err="1" smtClean="0">
                <a:solidFill>
                  <a:srgbClr val="004821"/>
                </a:solidFill>
              </a:rPr>
              <a:t>Ashĕrim</a:t>
            </a:r>
            <a:r>
              <a:rPr lang="en-ZA" sz="2400" i="1" dirty="0" smtClean="0">
                <a:solidFill>
                  <a:srgbClr val="004821"/>
                </a:solidFill>
              </a:rPr>
              <a:t> with fire. And you shall cut down the carved images of their mighty ones and shall destroy their name out of that place. </a:t>
            </a:r>
            <a:r>
              <a:rPr lang="en-ZA" sz="2400" b="1" i="1" dirty="0" smtClean="0">
                <a:solidFill>
                  <a:srgbClr val="004821"/>
                </a:solidFill>
              </a:rPr>
              <a:t>(Deuteronomy 12:3)</a:t>
            </a:r>
          </a:p>
          <a:p>
            <a:pPr>
              <a:lnSpc>
                <a:spcPts val="2300"/>
              </a:lnSpc>
            </a:pPr>
            <a:r>
              <a:rPr lang="en-US" sz="2400" dirty="0" smtClean="0"/>
              <a:t>As the </a:t>
            </a:r>
            <a:r>
              <a:rPr lang="en-US" sz="2400" dirty="0" err="1" smtClean="0"/>
              <a:t>ArtScroll</a:t>
            </a:r>
            <a:r>
              <a:rPr lang="en-US" sz="2400" dirty="0" smtClean="0"/>
              <a:t> Stone Edition Chumash points out, not only was Israel to remove the idols themselves, but they were not even to refer to them by their proper names (p. 1000). </a:t>
            </a:r>
            <a:r>
              <a:rPr lang="en-US" sz="2400" dirty="0" err="1" smtClean="0"/>
              <a:t>Rashi</a:t>
            </a:r>
            <a:r>
              <a:rPr lang="en-US" sz="2400" dirty="0" smtClean="0"/>
              <a:t> says that names of ridicule were to be coined for the pagan gods and used instead. He points out in his commentary on this verse that Jews would actually formulate derisive wordplay names based on the original names of the gods. For example, the pagan temple called, </a:t>
            </a:r>
            <a:r>
              <a:rPr lang="en-US" sz="2400" i="1" dirty="0" smtClean="0"/>
              <a:t>“the house of the crest” </a:t>
            </a:r>
            <a:r>
              <a:rPr lang="en-US" sz="2400" dirty="0" smtClean="0"/>
              <a:t>became </a:t>
            </a:r>
            <a:r>
              <a:rPr lang="en-US" sz="2400" i="1" dirty="0" smtClean="0"/>
              <a:t>“the house of the ditch” </a:t>
            </a:r>
            <a:r>
              <a:rPr lang="en-US" sz="2400" dirty="0" smtClean="0"/>
              <a:t>in that the words crest and ditch were similar in Hebrew. Or the idol </a:t>
            </a:r>
            <a:r>
              <a:rPr lang="en-US" sz="2400" i="1" dirty="0" smtClean="0"/>
              <a:t>“everyone’s eye” </a:t>
            </a:r>
            <a:r>
              <a:rPr lang="en-US" sz="2400" dirty="0" smtClean="0"/>
              <a:t>became </a:t>
            </a:r>
            <a:r>
              <a:rPr lang="en-US" sz="2400" i="1" dirty="0" smtClean="0"/>
              <a:t>“thorn in the eye.” </a:t>
            </a:r>
            <a:r>
              <a:rPr lang="en-US" sz="2400" dirty="0" smtClean="0"/>
              <a:t>The Second Jewish Revolt of A.D. 135 leader, Simon bar </a:t>
            </a:r>
            <a:r>
              <a:rPr lang="en-US" sz="2400" dirty="0" err="1" smtClean="0"/>
              <a:t>Kosiba</a:t>
            </a:r>
            <a:r>
              <a:rPr lang="en-US" sz="2400" dirty="0" smtClean="0"/>
              <a:t>, was given the name Simon bar </a:t>
            </a:r>
            <a:r>
              <a:rPr lang="en-US" sz="2400" dirty="0" err="1" smtClean="0"/>
              <a:t>Kochba</a:t>
            </a:r>
            <a:r>
              <a:rPr lang="en-US" sz="2400" dirty="0" smtClean="0"/>
              <a:t> (meaning </a:t>
            </a:r>
            <a:r>
              <a:rPr lang="en-US" sz="2400" i="1" dirty="0" smtClean="0"/>
              <a:t>“star”), </a:t>
            </a:r>
            <a:r>
              <a:rPr lang="en-US" sz="2400" dirty="0" smtClean="0"/>
              <a:t>but when his revolt failed at the hands of the Romans his detractors nicknamed him Simon bar </a:t>
            </a:r>
            <a:r>
              <a:rPr lang="en-US" sz="2400" dirty="0" err="1" smtClean="0"/>
              <a:t>Koziba</a:t>
            </a:r>
            <a:r>
              <a:rPr lang="en-US" sz="2400" dirty="0" smtClean="0"/>
              <a:t> meaning </a:t>
            </a:r>
            <a:r>
              <a:rPr lang="en-US" sz="2400" i="1" dirty="0" smtClean="0"/>
              <a:t>“Son of a Lie”</a:t>
            </a:r>
            <a:endParaRPr lang="en-ZA" sz="2400" i="1" dirty="0" smtClean="0"/>
          </a:p>
          <a:p>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55576" y="0"/>
            <a:ext cx="7772400" cy="1470025"/>
          </a:xfrm>
        </p:spPr>
        <p:txBody>
          <a:bodyPr>
            <a:normAutofit/>
          </a:bodyPr>
          <a:lstStyle/>
          <a:p>
            <a:r>
              <a:rPr lang="en-US" sz="4800" dirty="0" smtClean="0"/>
              <a:t>RE’EH “SEE”</a:t>
            </a:r>
            <a:endParaRPr lang="en-ZA" sz="4800" dirty="0"/>
          </a:p>
        </p:txBody>
      </p:sp>
      <p:sp>
        <p:nvSpPr>
          <p:cNvPr id="5" name="Subtitle 4"/>
          <p:cNvSpPr>
            <a:spLocks noGrp="1"/>
          </p:cNvSpPr>
          <p:nvPr>
            <p:ph type="subTitle" idx="1"/>
          </p:nvPr>
        </p:nvSpPr>
        <p:spPr>
          <a:xfrm>
            <a:off x="323528" y="5301208"/>
            <a:ext cx="8496944" cy="1556792"/>
          </a:xfrm>
        </p:spPr>
        <p:txBody>
          <a:bodyPr>
            <a:normAutofit lnSpcReduction="10000"/>
          </a:bodyPr>
          <a:lstStyle/>
          <a:p>
            <a:r>
              <a:rPr lang="en-ZA" b="1" dirty="0" smtClean="0"/>
              <a:t>TORAH: </a:t>
            </a:r>
            <a:r>
              <a:rPr lang="en-ZA" dirty="0" smtClean="0"/>
              <a:t>Deuteronomy </a:t>
            </a:r>
            <a:r>
              <a:rPr lang="en-US" dirty="0" smtClean="0"/>
              <a:t>11:26-16:17</a:t>
            </a:r>
            <a:endParaRPr lang="en-ZA" dirty="0" smtClean="0"/>
          </a:p>
          <a:p>
            <a:r>
              <a:rPr lang="en-ZA" b="1" dirty="0" smtClean="0"/>
              <a:t>HAFTORAH:</a:t>
            </a:r>
            <a:r>
              <a:rPr lang="en-ZA" dirty="0" smtClean="0"/>
              <a:t> Isaiah 54:11-55:5</a:t>
            </a:r>
          </a:p>
          <a:p>
            <a:r>
              <a:rPr lang="en-ZA" b="1" dirty="0" smtClean="0"/>
              <a:t>B’RIT CHADASHAH</a:t>
            </a:r>
            <a:r>
              <a:rPr lang="en-ZA" dirty="0" smtClean="0"/>
              <a:t>: John 3:36; 10:10, </a:t>
            </a:r>
            <a:r>
              <a:rPr lang="en-US" dirty="0" smtClean="0"/>
              <a:t>Acts 8-9; 1 John 4:1-6 </a:t>
            </a:r>
          </a:p>
          <a:p>
            <a:r>
              <a:rPr lang="en-ZA" sz="1700" i="1" dirty="0" smtClean="0">
                <a:solidFill>
                  <a:schemeClr val="accent6">
                    <a:lumMod val="50000"/>
                  </a:schemeClr>
                </a:solidFill>
              </a:rPr>
              <a:t>All references: The Scripture 1998+ unless otherwise noted</a:t>
            </a:r>
            <a:endParaRPr lang="en-ZA" sz="1700" dirty="0" smtClean="0"/>
          </a:p>
          <a:p>
            <a:endParaRPr lang="en-ZA" dirty="0"/>
          </a:p>
        </p:txBody>
      </p:sp>
      <p:pic>
        <p:nvPicPr>
          <p:cNvPr id="6" name="Picture 5" descr="gerizim_ebal.jpg"/>
          <p:cNvPicPr>
            <a:picLocks noChangeAspect="1"/>
          </p:cNvPicPr>
          <p:nvPr/>
        </p:nvPicPr>
        <p:blipFill>
          <a:blip r:embed="rId3" cstate="print"/>
          <a:srcRect b="18033"/>
          <a:stretch>
            <a:fillRect/>
          </a:stretch>
        </p:blipFill>
        <p:spPr>
          <a:xfrm>
            <a:off x="1403648" y="1311594"/>
            <a:ext cx="6464844" cy="384559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PLACES OF OFFERINGS</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but seek the place which </a:t>
            </a:r>
            <a:r>
              <a:rPr lang="he-IL" i="1" dirty="0" smtClean="0">
                <a:solidFill>
                  <a:srgbClr val="004821"/>
                </a:solidFill>
              </a:rPr>
              <a:t>יהוה</a:t>
            </a:r>
            <a:r>
              <a:rPr lang="en-ZA" i="1" dirty="0" smtClean="0">
                <a:solidFill>
                  <a:srgbClr val="004821"/>
                </a:solidFill>
              </a:rPr>
              <a:t> your Elohim chooses, out of all your tribes, to put His Name there, for His Dwelling Place, and there you shall enter. “And there you shall take your burnt offerings, and your offerings, and your tithes, and the contributions of your hand, and your vowed offerings, and your voluntary offerings, and the firstlings of your herd and of your flock</a:t>
            </a:r>
            <a:r>
              <a:rPr lang="en-ZA" b="1" i="1" dirty="0" smtClean="0">
                <a:solidFill>
                  <a:srgbClr val="004821"/>
                </a:solidFill>
              </a:rPr>
              <a:t>. </a:t>
            </a:r>
            <a:r>
              <a:rPr lang="en-US" b="1" i="1" dirty="0" smtClean="0">
                <a:solidFill>
                  <a:srgbClr val="004821"/>
                </a:solidFill>
              </a:rPr>
              <a:t>(Deuteronomy 12:5-6)</a:t>
            </a:r>
          </a:p>
          <a:p>
            <a:r>
              <a:rPr lang="en-US" dirty="0" smtClean="0"/>
              <a:t>Moses was commanding that unlike the Canaanites who brought their offerings wherever they chose, Jews [Israelites] might do so only in places designated by </a:t>
            </a:r>
            <a:r>
              <a:rPr lang="he-IL" dirty="0" smtClean="0"/>
              <a:t>יהוה</a:t>
            </a:r>
            <a:r>
              <a:rPr lang="en-US" dirty="0" smtClean="0"/>
              <a:t>. The Tabernacle at Shiloh, in the province of Ephraim, stood for 369 years--most of the period before the erection of the Temple--until it was destroyed by the Philistines at the end of Eli's tenure as </a:t>
            </a:r>
            <a:r>
              <a:rPr lang="en-US" dirty="0" err="1" smtClean="0"/>
              <a:t>Kohen</a:t>
            </a:r>
            <a:r>
              <a:rPr lang="en-US" dirty="0" smtClean="0"/>
              <a:t> </a:t>
            </a:r>
            <a:r>
              <a:rPr lang="en-US" dirty="0" err="1" smtClean="0"/>
              <a:t>Gadol</a:t>
            </a:r>
            <a:r>
              <a:rPr lang="en-US" dirty="0" smtClean="0"/>
              <a:t> and judge (see 1 Samuel 4:11-22). Chumash; Stone Edition, cp. 1000-1001. </a:t>
            </a:r>
            <a:endParaRPr lang="en-ZA" dirty="0" smtClean="0"/>
          </a:p>
          <a:p>
            <a:r>
              <a:rPr lang="en-US" dirty="0" smtClean="0"/>
              <a:t>We know where the place is: where his manifest glory and Presence is to be found to confirm that </a:t>
            </a:r>
            <a:r>
              <a:rPr lang="he-IL" dirty="0" smtClean="0"/>
              <a:t>יהוה</a:t>
            </a:r>
            <a:r>
              <a:rPr lang="en-US" dirty="0" smtClean="0"/>
              <a:t> has placed his name there. </a:t>
            </a:r>
            <a:endParaRPr lang="en-ZA" dirty="0" smtClean="0"/>
          </a:p>
          <a:p>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DAVID SOUGHT THE SET APART PLACE</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O Elohim, You are my </a:t>
            </a:r>
            <a:r>
              <a:rPr lang="en-ZA" sz="2400" i="1" dirty="0" err="1" smtClean="0">
                <a:solidFill>
                  <a:srgbClr val="004821"/>
                </a:solidFill>
              </a:rPr>
              <a:t>Ěl</a:t>
            </a:r>
            <a:r>
              <a:rPr lang="en-ZA" sz="2400" i="1" dirty="0" smtClean="0">
                <a:solidFill>
                  <a:srgbClr val="004821"/>
                </a:solidFill>
              </a:rPr>
              <a:t>; I earnestly seek You; My being has thirsted for You; My flesh has longed for You In a dry and thirsty land without water. Therefore I have had a vision of You In the set-apart place, To see Your power and Your esteem. Because Your kindness is better than life, My lips do praise You. Therefore I bless You while I live; In Your Name I lift up my hands</a:t>
            </a:r>
            <a:r>
              <a:rPr lang="en-ZA" sz="2400" b="1" i="1" dirty="0" smtClean="0">
                <a:solidFill>
                  <a:srgbClr val="004821"/>
                </a:solidFill>
              </a:rPr>
              <a:t>. (Psalms 63:1-4)</a:t>
            </a:r>
          </a:p>
          <a:p>
            <a:pPr marL="268288" indent="-268288">
              <a:buFont typeface="Arial" pitchFamily="34" charset="0"/>
              <a:buChar char="•"/>
            </a:pPr>
            <a:r>
              <a:rPr lang="en-US" sz="2400" dirty="0" smtClean="0"/>
              <a:t>To see - </a:t>
            </a:r>
            <a:r>
              <a:rPr lang="en-US" sz="2400" i="1" dirty="0" smtClean="0"/>
              <a:t>“</a:t>
            </a:r>
            <a:r>
              <a:rPr lang="en-US" sz="2400" i="1" dirty="0" err="1" smtClean="0"/>
              <a:t>ra’ah</a:t>
            </a:r>
            <a:r>
              <a:rPr lang="en-US" sz="2400" i="1" dirty="0" smtClean="0"/>
              <a:t>”</a:t>
            </a:r>
            <a:r>
              <a:rPr lang="en-US" sz="2400" dirty="0" smtClean="0"/>
              <a:t> meaning literally </a:t>
            </a:r>
            <a:r>
              <a:rPr lang="en-US" sz="2400" i="1" dirty="0" smtClean="0"/>
              <a:t>“to see.”</a:t>
            </a:r>
          </a:p>
          <a:p>
            <a:pPr marL="268288" indent="-268288">
              <a:buFont typeface="Arial" pitchFamily="34" charset="0"/>
              <a:buChar char="•"/>
            </a:pPr>
            <a:r>
              <a:rPr lang="en-US" sz="2400" dirty="0" smtClean="0"/>
              <a:t>Power - “</a:t>
            </a:r>
            <a:r>
              <a:rPr lang="en-US" sz="2400" i="1" dirty="0" smtClean="0"/>
              <a:t>might, power and strength.” </a:t>
            </a:r>
          </a:p>
          <a:p>
            <a:pPr marL="268288" indent="-268288">
              <a:buFont typeface="Arial" pitchFamily="34" charset="0"/>
              <a:buChar char="•"/>
            </a:pPr>
            <a:r>
              <a:rPr lang="en-US" sz="2400" dirty="0" smtClean="0"/>
              <a:t>Glory - </a:t>
            </a:r>
            <a:r>
              <a:rPr lang="en-US" sz="2400" i="1" dirty="0" smtClean="0"/>
              <a:t>“</a:t>
            </a:r>
            <a:r>
              <a:rPr lang="en-US" sz="2400" i="1" dirty="0" err="1" smtClean="0"/>
              <a:t>kavod</a:t>
            </a:r>
            <a:r>
              <a:rPr lang="en-US" sz="2400" i="1" dirty="0" smtClean="0"/>
              <a:t>”</a:t>
            </a:r>
            <a:r>
              <a:rPr lang="en-US" sz="2400" dirty="0" smtClean="0"/>
              <a:t> (Strong’s H3519/TWOT 943 d, e) literally meaning </a:t>
            </a:r>
            <a:r>
              <a:rPr lang="en-US" sz="2400" i="1" dirty="0" smtClean="0"/>
              <a:t>“heavy or weighty”, “the visible manifestation of God” </a:t>
            </a:r>
            <a:r>
              <a:rPr lang="en-US" sz="2400" dirty="0" smtClean="0"/>
              <a:t>and his glory, often associated with his visible manifest Presence within the tabernacle (TWOT, vol. 2, p. 943).</a:t>
            </a:r>
          </a:p>
          <a:p>
            <a:pPr marL="268288" indent="-268288">
              <a:buFont typeface="Arial" pitchFamily="34" charset="0"/>
              <a:buChar char="•"/>
            </a:pPr>
            <a:r>
              <a:rPr lang="en-US" sz="2400" dirty="0" smtClean="0"/>
              <a:t>Seen – </a:t>
            </a:r>
            <a:r>
              <a:rPr lang="en-US" sz="2400" i="1" dirty="0" smtClean="0"/>
              <a:t>“</a:t>
            </a:r>
            <a:r>
              <a:rPr lang="en-US" sz="2400" i="1" dirty="0" err="1" smtClean="0"/>
              <a:t>chazah</a:t>
            </a:r>
            <a:r>
              <a:rPr lang="en-US" sz="2400" i="1" dirty="0" smtClean="0"/>
              <a:t>”</a:t>
            </a:r>
            <a:r>
              <a:rPr lang="en-US" sz="2400" dirty="0" smtClean="0"/>
              <a:t> (Strong’sH2372/TWOT 633) meaning </a:t>
            </a:r>
            <a:r>
              <a:rPr lang="en-US" sz="2400" i="1" dirty="0" smtClean="0"/>
              <a:t>“to see as a seer/prophet in an ecstatic way with intelligence, to prophesy, to have a vision, to gain spiritual understanding.”</a:t>
            </a:r>
          </a:p>
          <a:p>
            <a:pPr marL="268288" indent="-268288">
              <a:buFont typeface="Arial" pitchFamily="34" charset="0"/>
              <a:buChar char="•"/>
            </a:pPr>
            <a:r>
              <a:rPr lang="en-US" sz="2400" dirty="0" smtClean="0"/>
              <a:t>Sanctuary – </a:t>
            </a:r>
            <a:r>
              <a:rPr lang="en-US" sz="2400" i="1" dirty="0" smtClean="0"/>
              <a:t>“</a:t>
            </a:r>
            <a:r>
              <a:rPr lang="en-US" sz="2400" i="1" dirty="0" err="1" smtClean="0"/>
              <a:t>kodesh</a:t>
            </a:r>
            <a:r>
              <a:rPr lang="en-US" sz="2400" i="1" dirty="0" smtClean="0"/>
              <a:t>”</a:t>
            </a:r>
            <a:r>
              <a:rPr lang="en-US" sz="2400" dirty="0" smtClean="0"/>
              <a:t> and is the name of two rooms in the </a:t>
            </a:r>
            <a:r>
              <a:rPr lang="en-US" sz="2400" dirty="0" err="1" smtClean="0"/>
              <a:t>mishkan</a:t>
            </a:r>
            <a:r>
              <a:rPr lang="en-US" sz="2400" dirty="0" smtClean="0"/>
              <a:t>/tabernacle: the </a:t>
            </a:r>
            <a:r>
              <a:rPr lang="en-US" sz="2400" dirty="0" err="1" smtClean="0"/>
              <a:t>Kodesh</a:t>
            </a:r>
            <a:r>
              <a:rPr lang="en-US" sz="2400" dirty="0" smtClean="0"/>
              <a:t> (Set-apart/Holy Place) and the </a:t>
            </a:r>
            <a:r>
              <a:rPr lang="en-US" sz="2400" dirty="0" err="1" smtClean="0"/>
              <a:t>Kodesh</a:t>
            </a:r>
            <a:r>
              <a:rPr lang="en-US" sz="2400" dirty="0" smtClean="0"/>
              <a:t> </a:t>
            </a:r>
            <a:r>
              <a:rPr lang="en-US" sz="2400" dirty="0" err="1" smtClean="0"/>
              <a:t>haKodashim</a:t>
            </a:r>
            <a:r>
              <a:rPr lang="en-US" sz="2400" dirty="0" smtClean="0"/>
              <a:t> (Most Set-Apart Place/Holy of Holies).</a:t>
            </a:r>
            <a:endParaRPr lang="en-ZA" sz="2400" dirty="0" smtClean="0"/>
          </a:p>
          <a:p>
            <a:pPr marL="268288" indent="-268288">
              <a:buFont typeface="Arial" pitchFamily="34" charset="0"/>
              <a:buChar char="•"/>
            </a:pPr>
            <a:endParaRPr lang="en-ZA" dirty="0" smtClean="0"/>
          </a:p>
          <a:p>
            <a:pPr marL="268288" indent="-268288">
              <a:buFont typeface="Arial" pitchFamily="34" charset="0"/>
              <a:buChar char="•"/>
            </a:pPr>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PUTTING AWAY IDOLS</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8800" i="1" dirty="0" smtClean="0">
                <a:solidFill>
                  <a:srgbClr val="004821"/>
                </a:solidFill>
              </a:rPr>
              <a:t>Then </a:t>
            </a:r>
            <a:r>
              <a:rPr lang="en-ZA" sz="8800" i="1" dirty="0" err="1" smtClean="0">
                <a:solidFill>
                  <a:srgbClr val="004821"/>
                </a:solidFill>
              </a:rPr>
              <a:t>Yehoshua</a:t>
            </a:r>
            <a:r>
              <a:rPr lang="en-ZA" sz="8800" i="1" dirty="0" smtClean="0">
                <a:solidFill>
                  <a:srgbClr val="004821"/>
                </a:solidFill>
              </a:rPr>
              <a:t> said to the people, “You are witnesses against yourselves that you have chosen </a:t>
            </a:r>
            <a:r>
              <a:rPr lang="he-IL" sz="8800" i="1" dirty="0" smtClean="0">
                <a:solidFill>
                  <a:srgbClr val="004821"/>
                </a:solidFill>
              </a:rPr>
              <a:t>יהוה</a:t>
            </a:r>
            <a:r>
              <a:rPr lang="en-ZA" sz="8800" i="1" dirty="0" smtClean="0">
                <a:solidFill>
                  <a:srgbClr val="004821"/>
                </a:solidFill>
              </a:rPr>
              <a:t> for yourselves, to serve Him.” And they said, “Witnesses!” “And now, put away the mighty ones of the stranger which are in your midst, and incline your heart to </a:t>
            </a:r>
            <a:r>
              <a:rPr lang="he-IL" sz="8800" i="1" dirty="0" smtClean="0">
                <a:solidFill>
                  <a:srgbClr val="004821"/>
                </a:solidFill>
              </a:rPr>
              <a:t>יהוה</a:t>
            </a:r>
            <a:r>
              <a:rPr lang="en-US" sz="8800" i="1" dirty="0" smtClean="0">
                <a:solidFill>
                  <a:srgbClr val="004821"/>
                </a:solidFill>
              </a:rPr>
              <a:t> Elohim of </a:t>
            </a:r>
            <a:r>
              <a:rPr lang="en-US" sz="8800" i="1" dirty="0" err="1" smtClean="0">
                <a:solidFill>
                  <a:srgbClr val="004821"/>
                </a:solidFill>
              </a:rPr>
              <a:t>Yisra’ĕl</a:t>
            </a:r>
            <a:r>
              <a:rPr lang="en-US" sz="8800" i="1" dirty="0" smtClean="0">
                <a:solidFill>
                  <a:srgbClr val="004821"/>
                </a:solidFill>
              </a:rPr>
              <a:t>.” </a:t>
            </a:r>
            <a:r>
              <a:rPr lang="en-US" sz="8800" b="1" i="1" dirty="0" smtClean="0">
                <a:solidFill>
                  <a:srgbClr val="004821"/>
                </a:solidFill>
              </a:rPr>
              <a:t>(Joshua 24:22-23)</a:t>
            </a:r>
          </a:p>
          <a:p>
            <a:pPr>
              <a:lnSpc>
                <a:spcPts val="2100"/>
              </a:lnSpc>
            </a:pPr>
            <a:r>
              <a:rPr lang="en-ZA" sz="8800" dirty="0" smtClean="0"/>
              <a:t>Joshua goes a step further and asks the Israelites to put away the foreign gods from among their very midst and clean up their hearts as they make the “choice” to serve Him. This doing away with idolatry is no different than the instructions given to the new believer who also must put away idolatry in order to provide a </a:t>
            </a:r>
            <a:r>
              <a:rPr lang="en-ZA" sz="8800" i="1" dirty="0" smtClean="0"/>
              <a:t>“place” </a:t>
            </a:r>
            <a:r>
              <a:rPr lang="en-ZA" sz="8800" dirty="0" smtClean="0"/>
              <a:t>for His Name:</a:t>
            </a:r>
          </a:p>
          <a:p>
            <a:pPr algn="ctr">
              <a:lnSpc>
                <a:spcPts val="2100"/>
              </a:lnSpc>
            </a:pPr>
            <a:r>
              <a:rPr lang="en-ZA" sz="8800" i="1" dirty="0" smtClean="0">
                <a:solidFill>
                  <a:srgbClr val="004821"/>
                </a:solidFill>
              </a:rPr>
              <a:t>Therefore put to death your members which are on the earth: whoring, uncleanness, passion, evil desire and greed of gain, which is idolatry. Because of these the wrath of Elohim is coming upon the sons of disobedience, in which you also once walked when you lived in them. But now, also put off all these: displeasure, wrath, evil, blasphemy, filthy talk from your mouth. Do not lie to each other, since you have put off the old man with his practices, and have put on the new one who is renewed in knowledge according to the likeness of Him who created him, </a:t>
            </a:r>
            <a:r>
              <a:rPr lang="en-ZA" sz="8800" b="1" i="1" dirty="0" smtClean="0">
                <a:solidFill>
                  <a:srgbClr val="004821"/>
                </a:solidFill>
              </a:rPr>
              <a:t>(Colossians 3:5-10)</a:t>
            </a:r>
          </a:p>
          <a:p>
            <a:endParaRPr lang="en-ZA" dirty="0" smtClean="0"/>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FINAL CHOICE</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“If you do return, O </a:t>
            </a:r>
            <a:r>
              <a:rPr lang="en-ZA" i="1" dirty="0" err="1" smtClean="0">
                <a:solidFill>
                  <a:srgbClr val="004821"/>
                </a:solidFill>
              </a:rPr>
              <a:t>Yisra’ĕl</a:t>
            </a:r>
            <a:r>
              <a:rPr lang="en-ZA" i="1" dirty="0" smtClean="0">
                <a:solidFill>
                  <a:srgbClr val="004821"/>
                </a:solidFill>
              </a:rPr>
              <a:t>,” declares </a:t>
            </a:r>
            <a:r>
              <a:rPr lang="he-IL" i="1" dirty="0" smtClean="0">
                <a:solidFill>
                  <a:srgbClr val="004821"/>
                </a:solidFill>
              </a:rPr>
              <a:t>יהוה</a:t>
            </a:r>
            <a:r>
              <a:rPr lang="en-ZA" i="1" dirty="0" smtClean="0">
                <a:solidFill>
                  <a:srgbClr val="004821"/>
                </a:solidFill>
              </a:rPr>
              <a:t>, “return to Me. And if you remove your abominations from My presence, and cease straying, and shall swear, ‘As </a:t>
            </a:r>
            <a:r>
              <a:rPr lang="he-IL" i="1" dirty="0" smtClean="0">
                <a:solidFill>
                  <a:srgbClr val="004821"/>
                </a:solidFill>
              </a:rPr>
              <a:t>יהוה</a:t>
            </a:r>
            <a:r>
              <a:rPr lang="en-ZA" i="1" dirty="0" smtClean="0">
                <a:solidFill>
                  <a:srgbClr val="004821"/>
                </a:solidFill>
              </a:rPr>
              <a:t> lives,’ in truth, in right-ruling, and in righteousness – then nations shall bless themselves in Him, and they shall boast in Him!” For this is what </a:t>
            </a:r>
            <a:r>
              <a:rPr lang="he-IL" i="1" dirty="0" smtClean="0">
                <a:solidFill>
                  <a:srgbClr val="004821"/>
                </a:solidFill>
              </a:rPr>
              <a:t>יהוה</a:t>
            </a:r>
            <a:r>
              <a:rPr lang="en-ZA" i="1" dirty="0" smtClean="0">
                <a:solidFill>
                  <a:srgbClr val="004821"/>
                </a:solidFill>
              </a:rPr>
              <a:t> said to the men of </a:t>
            </a:r>
            <a:r>
              <a:rPr lang="en-ZA" i="1" dirty="0" err="1" smtClean="0">
                <a:solidFill>
                  <a:srgbClr val="004821"/>
                </a:solidFill>
              </a:rPr>
              <a:t>Yehuḏah</a:t>
            </a:r>
            <a:r>
              <a:rPr lang="en-ZA" i="1" dirty="0" smtClean="0">
                <a:solidFill>
                  <a:srgbClr val="004821"/>
                </a:solidFill>
              </a:rPr>
              <a:t> and </a:t>
            </a:r>
            <a:r>
              <a:rPr lang="en-ZA" i="1" dirty="0" err="1" smtClean="0">
                <a:solidFill>
                  <a:srgbClr val="004821"/>
                </a:solidFill>
              </a:rPr>
              <a:t>Yerushalayim</a:t>
            </a:r>
            <a:r>
              <a:rPr lang="en-ZA" i="1" dirty="0" smtClean="0">
                <a:solidFill>
                  <a:srgbClr val="004821"/>
                </a:solidFill>
              </a:rPr>
              <a:t>, “Break up your tillable ground, and do not sow among thorns. “Circumcise yourselves unto </a:t>
            </a:r>
            <a:r>
              <a:rPr lang="he-IL" i="1" dirty="0" smtClean="0">
                <a:solidFill>
                  <a:srgbClr val="004821"/>
                </a:solidFill>
              </a:rPr>
              <a:t>יהוה</a:t>
            </a:r>
            <a:r>
              <a:rPr lang="en-ZA" i="1" dirty="0" smtClean="0">
                <a:solidFill>
                  <a:srgbClr val="004821"/>
                </a:solidFill>
              </a:rPr>
              <a:t>, and take away the foreskins of your hearts, </a:t>
            </a:r>
            <a:r>
              <a:rPr lang="en-ZA" b="1" i="1" dirty="0" smtClean="0">
                <a:solidFill>
                  <a:srgbClr val="004821"/>
                </a:solidFill>
              </a:rPr>
              <a:t>... </a:t>
            </a:r>
            <a:r>
              <a:rPr lang="en-US" b="1" i="1" dirty="0" smtClean="0">
                <a:solidFill>
                  <a:srgbClr val="004821"/>
                </a:solidFill>
              </a:rPr>
              <a:t>(Jeremiah 4:1-4)</a:t>
            </a:r>
          </a:p>
          <a:p>
            <a:r>
              <a:rPr lang="en-ZA" dirty="0" smtClean="0"/>
              <a:t>The pattern of eradicating idolatry and anything not of </a:t>
            </a:r>
            <a:r>
              <a:rPr lang="he-IL" sz="2000" dirty="0" smtClean="0"/>
              <a:t>יהוה</a:t>
            </a:r>
            <a:r>
              <a:rPr lang="en-ZA" dirty="0" smtClean="0"/>
              <a:t> continues in the book of Revelation. Finally </a:t>
            </a:r>
            <a:r>
              <a:rPr lang="he-IL" sz="2000" dirty="0" smtClean="0"/>
              <a:t>יהוה</a:t>
            </a:r>
            <a:r>
              <a:rPr lang="en-ZA" dirty="0" smtClean="0"/>
              <a:t> takes things in His own hands and as a result of His mercy, people will have the opportunity to make a final </a:t>
            </a:r>
            <a:r>
              <a:rPr lang="en-ZA" i="1" dirty="0" smtClean="0"/>
              <a:t>“choice”.</a:t>
            </a:r>
          </a:p>
          <a:p>
            <a:pPr algn="ctr"/>
            <a:r>
              <a:rPr lang="en-ZA" i="1" dirty="0" smtClean="0">
                <a:solidFill>
                  <a:srgbClr val="004821"/>
                </a:solidFill>
              </a:rPr>
              <a:t>And the Spirit and the bride say, “Come!” And he who hears, let him say, “Come!” And he who thirsts, come! And he who desires it, take the water of life without paying! </a:t>
            </a:r>
            <a:r>
              <a:rPr lang="en-ZA" b="1" i="1" dirty="0" smtClean="0">
                <a:solidFill>
                  <a:srgbClr val="004821"/>
                </a:solidFill>
              </a:rPr>
              <a:t>(Revelation 22:17)</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EATING BLOOD</a:t>
            </a:r>
            <a:endParaRPr lang="en-ZA" dirty="0"/>
          </a:p>
        </p:txBody>
      </p:sp>
      <p:sp>
        <p:nvSpPr>
          <p:cNvPr id="3" name="Content Placeholder 2"/>
          <p:cNvSpPr>
            <a:spLocks noGrp="1"/>
          </p:cNvSpPr>
          <p:nvPr>
            <p:ph idx="1"/>
          </p:nvPr>
        </p:nvSpPr>
        <p:spPr/>
        <p:txBody>
          <a:bodyPr>
            <a:normAutofit fontScale="92500"/>
          </a:bodyPr>
          <a:lstStyle/>
          <a:p>
            <a:pPr algn="ctr">
              <a:lnSpc>
                <a:spcPts val="2200"/>
              </a:lnSpc>
            </a:pPr>
            <a:r>
              <a:rPr lang="en-ZA" sz="2400" i="1" dirty="0" smtClean="0">
                <a:solidFill>
                  <a:srgbClr val="004821"/>
                </a:solidFill>
              </a:rPr>
              <a:t>“Only, be firm not to eat the blood, for the blood is the life, do not eat the life with the meat. “Do not eat it, you pour it on the earth like water. “Do not eat it, that it might be well with you and your children after you, when you do what is right in the eyes of </a:t>
            </a:r>
            <a:r>
              <a:rPr lang="he-IL" sz="2400" i="1" dirty="0" smtClean="0">
                <a:solidFill>
                  <a:srgbClr val="004821"/>
                </a:solidFill>
              </a:rPr>
              <a:t>יהוה</a:t>
            </a:r>
            <a:r>
              <a:rPr lang="en-US" sz="2400" i="1" dirty="0" smtClean="0">
                <a:solidFill>
                  <a:srgbClr val="004821"/>
                </a:solidFill>
              </a:rPr>
              <a:t>. </a:t>
            </a:r>
            <a:r>
              <a:rPr lang="en-US" sz="2400" b="1" i="1" dirty="0" smtClean="0">
                <a:solidFill>
                  <a:srgbClr val="004821"/>
                </a:solidFill>
              </a:rPr>
              <a:t>(Deuteronomy 12:23-25)</a:t>
            </a:r>
          </a:p>
          <a:p>
            <a:pPr>
              <a:lnSpc>
                <a:spcPts val="2200"/>
              </a:lnSpc>
            </a:pPr>
            <a:r>
              <a:rPr lang="en-US" sz="2400" dirty="0" smtClean="0"/>
              <a:t>Why is this so important:</a:t>
            </a:r>
          </a:p>
          <a:p>
            <a:pPr marL="457200" indent="-457200">
              <a:lnSpc>
                <a:spcPts val="2200"/>
              </a:lnSpc>
              <a:buFont typeface="+mj-lt"/>
              <a:buAutoNum type="arabicPeriod"/>
            </a:pPr>
            <a:r>
              <a:rPr lang="en-US" sz="2400" dirty="0" smtClean="0"/>
              <a:t>The life of every animal is in its </a:t>
            </a:r>
            <a:r>
              <a:rPr lang="en-US" sz="2400" i="1" dirty="0" smtClean="0"/>
              <a:t>“life-blood”, </a:t>
            </a:r>
            <a:r>
              <a:rPr lang="en-US" sz="2400" dirty="0" smtClean="0"/>
              <a:t>and if we eat meat with the life-blood still in it we ingest that animal’s life, including the animalistic behavior, mindset and nature of the type of animal we are eating. Those characteristics can manifest in our life and may lead us into compromised and idolatrous behavior, including fear, sexual immorality and occult activity (Numbers 25:1-3).</a:t>
            </a:r>
          </a:p>
          <a:p>
            <a:pPr marL="457200" indent="-457200">
              <a:lnSpc>
                <a:spcPts val="2200"/>
              </a:lnSpc>
              <a:buFont typeface="+mj-lt"/>
              <a:buAutoNum type="arabicPeriod"/>
            </a:pPr>
            <a:r>
              <a:rPr lang="en-US" sz="2400" dirty="0" smtClean="0"/>
              <a:t>The reason we do not eat the blood is because </a:t>
            </a:r>
            <a:r>
              <a:rPr lang="he-IL" sz="2400" dirty="0" smtClean="0"/>
              <a:t>יהוה</a:t>
            </a:r>
            <a:r>
              <a:rPr lang="en-US" sz="2400" dirty="0" smtClean="0"/>
              <a:t> asks us not to. Disobeying this commandment from </a:t>
            </a:r>
            <a:r>
              <a:rPr lang="he-IL" sz="2400" dirty="0" smtClean="0"/>
              <a:t>יהוה</a:t>
            </a:r>
            <a:r>
              <a:rPr lang="en-US" sz="2400" dirty="0" smtClean="0"/>
              <a:t> will bring judgments (called curses) upon us that will pass from us to our children, and on to the third and fourth generation. We will be cursing our own children if we eat the blood.</a:t>
            </a:r>
            <a:endParaRPr lang="en-ZA" sz="2400" dirty="0" smtClean="0"/>
          </a:p>
          <a:p>
            <a:pPr marL="457200" indent="-457200">
              <a:buFont typeface="+mj-lt"/>
              <a:buAutoNum type="arabicPeriod"/>
            </a:pPr>
            <a:endParaRPr lang="en-ZA" dirty="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JERUSALEM COUNCIL</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but that we write to them to abstain from the defilements of idols, and from whoring, and from what is strangled, and from blood</a:t>
            </a:r>
            <a:r>
              <a:rPr lang="en-ZA" b="1" i="1" dirty="0" smtClean="0">
                <a:solidFill>
                  <a:srgbClr val="004821"/>
                </a:solidFill>
              </a:rPr>
              <a:t>. (Acts 15:20)</a:t>
            </a:r>
          </a:p>
          <a:p>
            <a:pPr>
              <a:lnSpc>
                <a:spcPts val="2200"/>
              </a:lnSpc>
            </a:pPr>
            <a:r>
              <a:rPr lang="en-US" dirty="0" smtClean="0"/>
              <a:t>Today many butchers stun the animal before killing them. Stunning the animal can lock the life-blood into the meat. The result is the same as a strangled animal. Fear, anxiety and shock sets into the animal and into the meat we then eat. These elements are what </a:t>
            </a:r>
            <a:r>
              <a:rPr lang="he-IL" dirty="0" smtClean="0"/>
              <a:t>יהוה</a:t>
            </a:r>
            <a:r>
              <a:rPr lang="en-US" dirty="0" smtClean="0"/>
              <a:t> warned us against. Stunning the animal does not give the life-blood of that animal – with all its impure properties – an opportunity to be </a:t>
            </a:r>
            <a:r>
              <a:rPr lang="en-US" i="1" dirty="0" smtClean="0"/>
              <a:t>“poured out.” </a:t>
            </a:r>
            <a:r>
              <a:rPr lang="en-US" dirty="0" smtClean="0"/>
              <a:t>So whether we order from the butcher or choose meat in a restaurant we need to choose wisely so that it may go well for us and our children after us . </a:t>
            </a:r>
            <a:endParaRPr lang="en-ZA" dirty="0" smtClean="0"/>
          </a:p>
          <a:p>
            <a:pPr algn="ctr">
              <a:lnSpc>
                <a:spcPts val="2200"/>
              </a:lnSpc>
            </a:pPr>
            <a:r>
              <a:rPr lang="en-ZA" i="1" dirty="0" smtClean="0">
                <a:solidFill>
                  <a:srgbClr val="004821"/>
                </a:solidFill>
              </a:rPr>
              <a:t>“Therefore say to them, ‘Thus said the Master </a:t>
            </a:r>
            <a:r>
              <a:rPr lang="he-IL" i="1" dirty="0" smtClean="0">
                <a:solidFill>
                  <a:srgbClr val="004821"/>
                </a:solidFill>
              </a:rPr>
              <a:t>יהוה</a:t>
            </a:r>
            <a:r>
              <a:rPr lang="en-ZA" i="1" dirty="0" smtClean="0">
                <a:solidFill>
                  <a:srgbClr val="004821"/>
                </a:solidFill>
              </a:rPr>
              <a:t>, “You eat meat with blood, and you lift up your eyes toward your idols, and shed blood. Should you then possess the land? </a:t>
            </a:r>
            <a:r>
              <a:rPr lang="en-US" b="1" i="1" dirty="0" smtClean="0">
                <a:solidFill>
                  <a:srgbClr val="004821"/>
                </a:solidFill>
              </a:rPr>
              <a:t>(Ezekiel 33:25)</a:t>
            </a:r>
          </a:p>
          <a:p>
            <a:pPr>
              <a:lnSpc>
                <a:spcPts val="2200"/>
              </a:lnSpc>
            </a:pPr>
            <a:r>
              <a:rPr lang="he-IL" dirty="0" smtClean="0"/>
              <a:t>יהוה</a:t>
            </a:r>
            <a:r>
              <a:rPr lang="en-US" dirty="0" smtClean="0"/>
              <a:t> mentions not eating the blood five times in Deuteronomy chapter twelve. </a:t>
            </a:r>
            <a:endParaRPr lang="en-ZA"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KOSHERING MEAT</a:t>
            </a:r>
            <a:endParaRPr lang="en-ZA" dirty="0"/>
          </a:p>
        </p:txBody>
      </p:sp>
      <p:sp>
        <p:nvSpPr>
          <p:cNvPr id="3" name="Content Placeholder 2"/>
          <p:cNvSpPr>
            <a:spLocks noGrp="1"/>
          </p:cNvSpPr>
          <p:nvPr>
            <p:ph idx="1"/>
          </p:nvPr>
        </p:nvSpPr>
        <p:spPr/>
        <p:txBody>
          <a:bodyPr/>
          <a:lstStyle/>
          <a:p>
            <a:r>
              <a:rPr lang="en-US" smtClean="0"/>
              <a:t>If not sure this is how you Kosher-slaughtered meat. Place in a large bowl and cover completely with cool water; let soak 30 minutes. Drain. Completely cover all sides with kosher salt. Place meat on designated rack or cutting board (if using a board, have it tilted at an angle). Let stand 1 hour. Shake off salt. Thoroughly rinse meat twice with tap water. </a:t>
            </a:r>
          </a:p>
          <a:p>
            <a:endParaRPr lang="en-US" smtClean="0"/>
          </a:p>
          <a:p>
            <a:endParaRPr lang="en-US" smtClean="0"/>
          </a:p>
          <a:p>
            <a:endParaRPr lang="en-US" smtClean="0"/>
          </a:p>
          <a:p>
            <a:endParaRPr lang="en-US" smtClean="0"/>
          </a:p>
          <a:p>
            <a:endParaRPr lang="en-ZA" dirty="0"/>
          </a:p>
        </p:txBody>
      </p:sp>
      <p:pic>
        <p:nvPicPr>
          <p:cNvPr id="4" name="Picture 3" descr="https://staticapp.icpsc.com/icp/loadimage.php/mogile/261268/267b418116b5582edc7967952a0082d6/image/jpeg"/>
          <p:cNvPicPr/>
          <p:nvPr/>
        </p:nvPicPr>
        <p:blipFill>
          <a:blip r:embed="rId2" cstate="print"/>
          <a:srcRect/>
          <a:stretch>
            <a:fillRect/>
          </a:stretch>
        </p:blipFill>
        <p:spPr bwMode="auto">
          <a:xfrm>
            <a:off x="2195736" y="3645024"/>
            <a:ext cx="4644008" cy="2952328"/>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FALSE PROPHET</a:t>
            </a:r>
            <a:endParaRPr lang="en-ZA" dirty="0"/>
          </a:p>
        </p:txBody>
      </p:sp>
      <p:sp>
        <p:nvSpPr>
          <p:cNvPr id="3" name="Content Placeholder 2"/>
          <p:cNvSpPr>
            <a:spLocks noGrp="1"/>
          </p:cNvSpPr>
          <p:nvPr>
            <p:ph idx="1"/>
          </p:nvPr>
        </p:nvSpPr>
        <p:spPr/>
        <p:txBody>
          <a:bodyPr>
            <a:normAutofit fontScale="92500"/>
          </a:bodyPr>
          <a:lstStyle/>
          <a:p>
            <a:pPr algn="ctr">
              <a:lnSpc>
                <a:spcPts val="2300"/>
              </a:lnSpc>
            </a:pPr>
            <a:r>
              <a:rPr lang="en-ZA" sz="2400" i="1" dirty="0" smtClean="0">
                <a:solidFill>
                  <a:srgbClr val="004821"/>
                </a:solidFill>
              </a:rPr>
              <a:t>“When there arises among you a prophet or a dreamer of dreams, and he shall give you a sign or a wonder, and the sign or the wonder shall come true, of which he has spoken to you, saying, ‘Let us go after other mighty ones – which you have not known – and serve them,’ do not listen to the words of that prophet or that dreamer of dreams, for </a:t>
            </a:r>
            <a:r>
              <a:rPr lang="he-IL" sz="2400" i="1" dirty="0" smtClean="0">
                <a:solidFill>
                  <a:srgbClr val="004821"/>
                </a:solidFill>
              </a:rPr>
              <a:t>יהוה</a:t>
            </a:r>
            <a:r>
              <a:rPr lang="en-ZA" sz="2400" i="1" dirty="0" smtClean="0">
                <a:solidFill>
                  <a:srgbClr val="004821"/>
                </a:solidFill>
              </a:rPr>
              <a:t> your Elohim is trying you to know whether you love </a:t>
            </a:r>
            <a:r>
              <a:rPr lang="he-IL" sz="2400" i="1" dirty="0" smtClean="0">
                <a:solidFill>
                  <a:srgbClr val="004821"/>
                </a:solidFill>
              </a:rPr>
              <a:t>יהוה</a:t>
            </a:r>
            <a:r>
              <a:rPr lang="en-ZA" sz="2400" i="1" dirty="0" smtClean="0">
                <a:solidFill>
                  <a:srgbClr val="004821"/>
                </a:solidFill>
              </a:rPr>
              <a:t> your Elohim with all your heart and with all your being. </a:t>
            </a:r>
            <a:r>
              <a:rPr lang="en-US" sz="2400" b="1" i="1" dirty="0" smtClean="0">
                <a:solidFill>
                  <a:srgbClr val="004821"/>
                </a:solidFill>
              </a:rPr>
              <a:t>(Deuteronomy 13:1-3)</a:t>
            </a:r>
          </a:p>
          <a:p>
            <a:pPr>
              <a:lnSpc>
                <a:spcPts val="2300"/>
              </a:lnSpc>
            </a:pPr>
            <a:r>
              <a:rPr lang="en-US" sz="2400" dirty="0" smtClean="0"/>
              <a:t>A prophet who entices other people to worship idols should be executed and an idolatrous city should be destroyed, dismantled stone by stone, and leveled. Idolatry is treason against </a:t>
            </a:r>
            <a:r>
              <a:rPr lang="he-IL" sz="2400" dirty="0" smtClean="0"/>
              <a:t>יהוה</a:t>
            </a:r>
            <a:r>
              <a:rPr lang="en-US" sz="2400" dirty="0" smtClean="0"/>
              <a:t>.</a:t>
            </a:r>
            <a:endParaRPr lang="en-ZA" sz="2400" dirty="0" smtClean="0"/>
          </a:p>
          <a:p>
            <a:pPr>
              <a:lnSpc>
                <a:spcPts val="2300"/>
              </a:lnSpc>
            </a:pPr>
            <a:r>
              <a:rPr lang="en-US" sz="2400" dirty="0" smtClean="0">
                <a:solidFill>
                  <a:srgbClr val="C00000"/>
                </a:solidFill>
              </a:rPr>
              <a:t>According to </a:t>
            </a:r>
            <a:r>
              <a:rPr lang="en-US" sz="2400" dirty="0" err="1" smtClean="0">
                <a:solidFill>
                  <a:srgbClr val="C00000"/>
                </a:solidFill>
              </a:rPr>
              <a:t>Rashi</a:t>
            </a:r>
            <a:r>
              <a:rPr lang="en-US" sz="2400" dirty="0" smtClean="0">
                <a:solidFill>
                  <a:srgbClr val="C00000"/>
                </a:solidFill>
              </a:rPr>
              <a:t>, a sign is a supernatural event in heaven while a wonder is a miraculous event on earth. There are those among the people of </a:t>
            </a:r>
            <a:r>
              <a:rPr lang="he-IL" sz="2400" dirty="0" smtClean="0">
                <a:solidFill>
                  <a:srgbClr val="C00000"/>
                </a:solidFill>
              </a:rPr>
              <a:t>יהוה</a:t>
            </a:r>
            <a:r>
              <a:rPr lang="en-US" sz="2400" dirty="0" smtClean="0">
                <a:solidFill>
                  <a:srgbClr val="C00000"/>
                </a:solidFill>
              </a:rPr>
              <a:t> who, as Adam Clarke states in his commentary on this verse, </a:t>
            </a:r>
            <a:r>
              <a:rPr lang="en-US" sz="2400" i="1" dirty="0" smtClean="0">
                <a:solidFill>
                  <a:srgbClr val="C00000"/>
                </a:solidFill>
              </a:rPr>
              <a:t>“pretend to have a Divine influence, so as to be able perfectly to direct others in the way of salvation”</a:t>
            </a:r>
            <a:r>
              <a:rPr lang="en-US" sz="2400" dirty="0" smtClean="0">
                <a:solidFill>
                  <a:srgbClr val="C00000"/>
                </a:solidFill>
              </a:rPr>
              <a:t> or shows </a:t>
            </a:r>
            <a:r>
              <a:rPr lang="en-US" sz="2400" i="1" dirty="0" smtClean="0">
                <a:solidFill>
                  <a:srgbClr val="C00000"/>
                </a:solidFill>
              </a:rPr>
              <a:t>some “miraculous proof of his mission … or some type of representation of what he wishes to bring you over to” (vol. 1, p. 774). </a:t>
            </a:r>
            <a:endParaRPr lang="en-ZA" sz="2400" i="1" dirty="0" smtClean="0">
              <a:solidFill>
                <a:srgbClr val="C00000"/>
              </a:solidFill>
            </a:endParaRPr>
          </a:p>
          <a:p>
            <a:endParaRPr lang="en-ZA" dirty="0">
              <a:solidFill>
                <a:srgbClr val="C00000"/>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SIGNS AND WONDERS</a:t>
            </a:r>
            <a:endParaRPr lang="en-ZA" dirty="0"/>
          </a:p>
        </p:txBody>
      </p:sp>
      <p:sp>
        <p:nvSpPr>
          <p:cNvPr id="3" name="Content Placeholder 2"/>
          <p:cNvSpPr>
            <a:spLocks noGrp="1"/>
          </p:cNvSpPr>
          <p:nvPr>
            <p:ph idx="1"/>
          </p:nvPr>
        </p:nvSpPr>
        <p:spPr/>
        <p:txBody>
          <a:bodyPr>
            <a:normAutofit lnSpcReduction="10000"/>
          </a:bodyPr>
          <a:lstStyle/>
          <a:p>
            <a:r>
              <a:rPr lang="en-ZA" dirty="0" smtClean="0"/>
              <a:t>What is this </a:t>
            </a:r>
            <a:r>
              <a:rPr lang="en-ZA" i="1" dirty="0" smtClean="0"/>
              <a:t>“test” </a:t>
            </a:r>
            <a:r>
              <a:rPr lang="en-ZA" dirty="0" smtClean="0"/>
              <a:t>about? Why is a </a:t>
            </a:r>
            <a:r>
              <a:rPr lang="en-ZA" i="1" dirty="0" smtClean="0"/>
              <a:t>“prophet” </a:t>
            </a:r>
            <a:r>
              <a:rPr lang="en-ZA" dirty="0" smtClean="0"/>
              <a:t>who does </a:t>
            </a:r>
            <a:r>
              <a:rPr lang="en-ZA" i="1" dirty="0" smtClean="0"/>
              <a:t>“signs and wonders” </a:t>
            </a:r>
            <a:r>
              <a:rPr lang="en-ZA" dirty="0" smtClean="0"/>
              <a:t>any different from Moshe who also performed </a:t>
            </a:r>
            <a:r>
              <a:rPr lang="en-ZA" i="1" dirty="0" smtClean="0"/>
              <a:t>“signs”? </a:t>
            </a:r>
            <a:r>
              <a:rPr lang="en-ZA" dirty="0" smtClean="0"/>
              <a:t>And more importantly, didn’t our Messiah also perform </a:t>
            </a:r>
            <a:r>
              <a:rPr lang="en-ZA" i="1" dirty="0" smtClean="0"/>
              <a:t>“signs and wonders”? </a:t>
            </a:r>
            <a:r>
              <a:rPr lang="en-ZA" dirty="0" smtClean="0"/>
              <a:t>Why should they have believed Him?</a:t>
            </a:r>
          </a:p>
          <a:p>
            <a:pPr algn="ctr"/>
            <a:r>
              <a:rPr lang="en-ZA" i="1" dirty="0" smtClean="0">
                <a:solidFill>
                  <a:srgbClr val="004821"/>
                </a:solidFill>
              </a:rPr>
              <a:t>“Men of </a:t>
            </a:r>
            <a:r>
              <a:rPr lang="en-ZA" i="1" dirty="0" err="1" smtClean="0">
                <a:solidFill>
                  <a:srgbClr val="004821"/>
                </a:solidFill>
              </a:rPr>
              <a:t>Yisra’ĕl</a:t>
            </a:r>
            <a:r>
              <a:rPr lang="en-ZA" i="1" dirty="0" smtClean="0">
                <a:solidFill>
                  <a:srgbClr val="004821"/>
                </a:solidFill>
              </a:rPr>
              <a:t>, hear these words: </a:t>
            </a:r>
            <a:r>
              <a:rPr lang="he-IL" i="1" dirty="0" smtClean="0">
                <a:solidFill>
                  <a:srgbClr val="004821"/>
                </a:solidFill>
              </a:rPr>
              <a:t>יהושע</a:t>
            </a:r>
            <a:r>
              <a:rPr lang="en-ZA" i="1" dirty="0" smtClean="0">
                <a:solidFill>
                  <a:srgbClr val="004821"/>
                </a:solidFill>
              </a:rPr>
              <a:t> of </a:t>
            </a:r>
            <a:r>
              <a:rPr lang="en-ZA" i="1" dirty="0" err="1" smtClean="0">
                <a:solidFill>
                  <a:srgbClr val="004821"/>
                </a:solidFill>
              </a:rPr>
              <a:t>Natsareth</a:t>
            </a:r>
            <a:r>
              <a:rPr lang="en-ZA" i="1" dirty="0" smtClean="0">
                <a:solidFill>
                  <a:srgbClr val="004821"/>
                </a:solidFill>
              </a:rPr>
              <a:t>, a Man from Elohim, having been pointed out to you by mighty works, and wonders, and signs which Elohim did through Him in your midst, as you yourselves also know, </a:t>
            </a:r>
            <a:r>
              <a:rPr lang="en-US" b="1" i="1" dirty="0" smtClean="0">
                <a:solidFill>
                  <a:srgbClr val="004821"/>
                </a:solidFill>
              </a:rPr>
              <a:t>(Acts 2:22)</a:t>
            </a:r>
          </a:p>
          <a:p>
            <a:r>
              <a:rPr lang="he-IL" dirty="0" smtClean="0"/>
              <a:t>יהושע</a:t>
            </a:r>
            <a:r>
              <a:rPr lang="en-ZA" dirty="0" smtClean="0"/>
              <a:t> testified of the same </a:t>
            </a:r>
            <a:r>
              <a:rPr lang="en-ZA" i="1" dirty="0" smtClean="0"/>
              <a:t>“truth” </a:t>
            </a:r>
            <a:r>
              <a:rPr lang="en-ZA" dirty="0" smtClean="0"/>
              <a:t>fulfilled the </a:t>
            </a:r>
            <a:r>
              <a:rPr lang="en-ZA" i="1" dirty="0" smtClean="0"/>
              <a:t>“truth” of “grace”:</a:t>
            </a:r>
            <a:r>
              <a:rPr lang="en-ZA" dirty="0" smtClean="0"/>
              <a:t> </a:t>
            </a:r>
            <a:r>
              <a:rPr lang="en-ZA" i="1" dirty="0" smtClean="0">
                <a:solidFill>
                  <a:srgbClr val="004821"/>
                </a:solidFill>
              </a:rPr>
              <a:t>for the Torah was given through </a:t>
            </a:r>
            <a:r>
              <a:rPr lang="en-ZA" i="1" dirty="0" err="1" smtClean="0">
                <a:solidFill>
                  <a:srgbClr val="004821"/>
                </a:solidFill>
              </a:rPr>
              <a:t>Mosheh</a:t>
            </a:r>
            <a:r>
              <a:rPr lang="en-ZA" i="1" dirty="0" smtClean="0">
                <a:solidFill>
                  <a:srgbClr val="004821"/>
                </a:solidFill>
              </a:rPr>
              <a:t> – the favour and the truth came through </a:t>
            </a:r>
            <a:r>
              <a:rPr lang="he-IL" i="1" dirty="0" smtClean="0">
                <a:solidFill>
                  <a:srgbClr val="004821"/>
                </a:solidFill>
              </a:rPr>
              <a:t>יהושע</a:t>
            </a:r>
            <a:r>
              <a:rPr lang="en-US" i="1" dirty="0" smtClean="0">
                <a:solidFill>
                  <a:srgbClr val="004821"/>
                </a:solidFill>
              </a:rPr>
              <a:t> Messiah. </a:t>
            </a:r>
            <a:r>
              <a:rPr lang="en-US" b="1" i="1" dirty="0" smtClean="0">
                <a:solidFill>
                  <a:srgbClr val="004821"/>
                </a:solidFill>
              </a:rPr>
              <a:t>(John 1:17)</a:t>
            </a:r>
          </a:p>
          <a:p>
            <a:r>
              <a:rPr lang="he-IL" dirty="0" smtClean="0"/>
              <a:t> יהושע</a:t>
            </a:r>
            <a:r>
              <a:rPr lang="en-ZA" dirty="0" smtClean="0"/>
              <a:t>’s disciples also did “</a:t>
            </a:r>
            <a:r>
              <a:rPr lang="en-ZA" i="1" dirty="0" smtClean="0"/>
              <a:t>signs and wonders” </a:t>
            </a:r>
            <a:r>
              <a:rPr lang="en-ZA" dirty="0" smtClean="0"/>
              <a:t>in accordance with the </a:t>
            </a:r>
            <a:r>
              <a:rPr lang="en-ZA" i="1" dirty="0" smtClean="0"/>
              <a:t>“truth”. </a:t>
            </a:r>
            <a:r>
              <a:rPr lang="en-ZA" dirty="0" smtClean="0"/>
              <a:t>This is why we can call them true prophets. Today a prophet must be judged by the same standards. Anyone who leads us away from Torah truths, even though they speak with </a:t>
            </a:r>
            <a:r>
              <a:rPr lang="en-ZA" i="1" dirty="0" smtClean="0"/>
              <a:t>“signs and wonders”, </a:t>
            </a:r>
            <a:r>
              <a:rPr lang="en-ZA" dirty="0" smtClean="0"/>
              <a:t>must be immediately eliminated as a true prophet.</a:t>
            </a:r>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38</a:t>
            </a:fld>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TEST</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8800" i="1" dirty="0" smtClean="0">
                <a:solidFill>
                  <a:srgbClr val="004821"/>
                </a:solidFill>
              </a:rPr>
              <a:t>But there also came to be false prophets among the people, as also among you there shall be false teachers, who shall secretly bring in destructive heresies, and deny the Master who bought them, bringing swift destruction on themselves. And many shall follow their destructive ways, because of whom the way of truth shall be evil spoken of, </a:t>
            </a:r>
            <a:r>
              <a:rPr lang="en-ZA" sz="8800" b="1" i="1" dirty="0" smtClean="0">
                <a:solidFill>
                  <a:srgbClr val="004821"/>
                </a:solidFill>
              </a:rPr>
              <a:t>(2 Peter 2:1-2)</a:t>
            </a:r>
          </a:p>
          <a:p>
            <a:r>
              <a:rPr lang="en-ZA" sz="8800" dirty="0" smtClean="0"/>
              <a:t>Peter tells us that false prophets may come out from among us and deny </a:t>
            </a:r>
            <a:r>
              <a:rPr lang="he-IL" sz="8800" dirty="0" smtClean="0"/>
              <a:t>יהושע</a:t>
            </a:r>
            <a:r>
              <a:rPr lang="en-ZA" sz="8800" dirty="0" smtClean="0"/>
              <a:t>. The test of a false prophet according to Deuteronomy is not whether or not his prediction comes to pass. Rather, do his words line up with the truth of Torah? Remember that Pharaoh’s sorcerers were able to do many signs and wonders. A false prophet can display supernatural ability, so we must be able to use discernment. Without knowledge and understanding of the Word, we will not have discernment. We must be able to measure everything against the truth. This is one reason why it is good for us to be in community. If you are walking alone, you must know everything! Remember iron sharpens iron:</a:t>
            </a:r>
          </a:p>
          <a:p>
            <a:pPr algn="ctr"/>
            <a:r>
              <a:rPr lang="en-ZA" sz="8800" i="1" dirty="0" smtClean="0">
                <a:solidFill>
                  <a:srgbClr val="004821"/>
                </a:solidFill>
              </a:rPr>
              <a:t>Iron is sharpened by iron, And a man sharpens the face of his friend. </a:t>
            </a:r>
            <a:r>
              <a:rPr lang="en-ZA" sz="8800" b="1" i="1" dirty="0" smtClean="0">
                <a:solidFill>
                  <a:srgbClr val="004821"/>
                </a:solidFill>
              </a:rPr>
              <a:t>(Proverbs 27:17)</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39</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THE RELIGION OF HUMANISM</a:t>
            </a:r>
            <a:endParaRPr lang="en-ZA" dirty="0"/>
          </a:p>
        </p:txBody>
      </p:sp>
      <p:sp>
        <p:nvSpPr>
          <p:cNvPr id="3" name="Content Placeholder 2"/>
          <p:cNvSpPr>
            <a:spLocks noGrp="1"/>
          </p:cNvSpPr>
          <p:nvPr>
            <p:ph idx="1"/>
          </p:nvPr>
        </p:nvSpPr>
        <p:spPr/>
        <p:txBody>
          <a:bodyPr>
            <a:noAutofit/>
          </a:bodyPr>
          <a:lstStyle/>
          <a:p>
            <a:pPr algn="ctr">
              <a:lnSpc>
                <a:spcPts val="2100"/>
              </a:lnSpc>
            </a:pPr>
            <a:r>
              <a:rPr lang="en-US" i="1" dirty="0" smtClean="0">
                <a:solidFill>
                  <a:srgbClr val="C00000"/>
                </a:solidFill>
              </a:rPr>
              <a:t>All men must choose one of two paths to follow in life: to live a life in accordance with the Word of Elohim, or to rebel against the Word of Elohim and to live his life however he wishes. The philosophy of the former path causes a man to conform his life to the Word of Elohim and to walk in a healthy fear and respect of his Heavenly Creator, while in the latter man tends to conform the Word of Elohim to his image by picking and choosing what from </a:t>
            </a:r>
            <a:r>
              <a:rPr lang="he-IL" i="1" dirty="0" smtClean="0">
                <a:solidFill>
                  <a:srgbClr val="C00000"/>
                </a:solidFill>
              </a:rPr>
              <a:t>יהוה</a:t>
            </a:r>
            <a:r>
              <a:rPr lang="en-US" i="1" dirty="0" smtClean="0">
                <a:solidFill>
                  <a:srgbClr val="C00000"/>
                </a:solidFill>
              </a:rPr>
              <a:t>’s Word suits him and tossing the rest. This course of action causes man to elevate his own thoughts above the Word of Elohim resulting in man worshipping himself, or the beauty or glory of his own thoughts. This is the religion of humanism where man is elevated to the place of deity and Elohim is demoted to a place of irrelevance or nothingness. The father of this religion is the devil who is the father of lies, and the Bible records the genesis of this religion in the account of the serpent deluding man through a series of lies (or half truths) at the Tree of Knowledge in the Garden of Eden. All the religions of the world trace their lineage back to secular humanism, except the true religion of the Bible. Even modern Christianity and modern rabbinic Judaism have absorbed many humanistic concepts.</a:t>
            </a:r>
            <a:endParaRPr lang="en-ZA" i="1" dirty="0" smtClean="0">
              <a:solidFill>
                <a:srgbClr val="C0000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e-IL" sz="4800" dirty="0" smtClean="0"/>
              <a:t>יהושע</a:t>
            </a:r>
            <a:endParaRPr lang="en-ZA" sz="4800" dirty="0"/>
          </a:p>
        </p:txBody>
      </p:sp>
      <p:sp>
        <p:nvSpPr>
          <p:cNvPr id="3" name="Content Placeholder 2"/>
          <p:cNvSpPr>
            <a:spLocks noGrp="1"/>
          </p:cNvSpPr>
          <p:nvPr>
            <p:ph idx="1"/>
          </p:nvPr>
        </p:nvSpPr>
        <p:spPr/>
        <p:txBody>
          <a:bodyPr>
            <a:noAutofit/>
          </a:bodyPr>
          <a:lstStyle/>
          <a:p>
            <a:pPr>
              <a:lnSpc>
                <a:spcPts val="2100"/>
              </a:lnSpc>
            </a:pPr>
            <a:r>
              <a:rPr lang="en-ZA" dirty="0" smtClean="0"/>
              <a:t>Does </a:t>
            </a:r>
            <a:r>
              <a:rPr lang="he-IL" dirty="0" smtClean="0"/>
              <a:t>יהושע</a:t>
            </a:r>
            <a:r>
              <a:rPr lang="en-ZA" dirty="0" smtClean="0"/>
              <a:t> fit the description of a false prophet? According to the picture that the mainline church has painted of Him, He does. The Jews have been correct in rejecting this </a:t>
            </a:r>
            <a:r>
              <a:rPr lang="en-ZA" i="1" dirty="0" smtClean="0"/>
              <a:t>“Jesus” </a:t>
            </a:r>
            <a:r>
              <a:rPr lang="en-ZA" dirty="0" smtClean="0"/>
              <a:t>that has been presented to them. He did do signs and wonders. Everything He said came to pass. But people have taught that He came to abolish the Word of Torah. Anyone who understands Torah, knows that one who speaks against Torah is automatically eliminated from qualifying as a true prophet. However the truth is, </a:t>
            </a:r>
            <a:r>
              <a:rPr lang="he-IL" dirty="0" smtClean="0"/>
              <a:t>יהושע</a:t>
            </a:r>
            <a:r>
              <a:rPr lang="en-ZA" dirty="0" smtClean="0"/>
              <a:t> kept Torah perfectly. He took Torah to a deeper level and nothing He taught was opposed to it.</a:t>
            </a:r>
          </a:p>
          <a:p>
            <a:pPr>
              <a:lnSpc>
                <a:spcPts val="2100"/>
              </a:lnSpc>
            </a:pPr>
            <a:r>
              <a:rPr lang="en-ZA" dirty="0" smtClean="0"/>
              <a:t>We have a </a:t>
            </a:r>
            <a:r>
              <a:rPr lang="en-ZA" i="1" dirty="0" smtClean="0"/>
              <a:t>“choice” </a:t>
            </a:r>
            <a:r>
              <a:rPr lang="en-ZA" dirty="0" smtClean="0"/>
              <a:t>that lays before us. It is the same for us as it was for the ancient Israelites. Joshua said it well:</a:t>
            </a:r>
          </a:p>
          <a:p>
            <a:pPr algn="ctr">
              <a:lnSpc>
                <a:spcPts val="2100"/>
              </a:lnSpc>
            </a:pPr>
            <a:r>
              <a:rPr lang="en-ZA" i="1" dirty="0" smtClean="0">
                <a:solidFill>
                  <a:srgbClr val="004821"/>
                </a:solidFill>
              </a:rPr>
              <a:t>“And now, fear </a:t>
            </a:r>
            <a:r>
              <a:rPr lang="he-IL" i="1" dirty="0" smtClean="0">
                <a:solidFill>
                  <a:srgbClr val="004821"/>
                </a:solidFill>
              </a:rPr>
              <a:t>יהוה</a:t>
            </a:r>
            <a:r>
              <a:rPr lang="en-ZA" i="1" dirty="0" smtClean="0">
                <a:solidFill>
                  <a:srgbClr val="004821"/>
                </a:solidFill>
              </a:rPr>
              <a:t>, serve Him in perfection and in truth, and put away the mighty ones which your fathers served beyond the River and in </a:t>
            </a:r>
            <a:r>
              <a:rPr lang="en-ZA" i="1" dirty="0" err="1" smtClean="0">
                <a:solidFill>
                  <a:srgbClr val="004821"/>
                </a:solidFill>
              </a:rPr>
              <a:t>Mitsrayim</a:t>
            </a:r>
            <a:r>
              <a:rPr lang="en-ZA" i="1" dirty="0" smtClean="0">
                <a:solidFill>
                  <a:srgbClr val="004821"/>
                </a:solidFill>
              </a:rPr>
              <a:t>, and serve </a:t>
            </a:r>
            <a:r>
              <a:rPr lang="he-IL" i="1" dirty="0" smtClean="0">
                <a:solidFill>
                  <a:srgbClr val="004821"/>
                </a:solidFill>
              </a:rPr>
              <a:t>יהוה</a:t>
            </a:r>
            <a:r>
              <a:rPr lang="en-ZA" i="1" dirty="0" smtClean="0">
                <a:solidFill>
                  <a:srgbClr val="004821"/>
                </a:solidFill>
              </a:rPr>
              <a:t>! “And if it seems evil in your eyes to serve </a:t>
            </a:r>
            <a:r>
              <a:rPr lang="he-IL" i="1" dirty="0" smtClean="0">
                <a:solidFill>
                  <a:srgbClr val="004821"/>
                </a:solidFill>
              </a:rPr>
              <a:t>יהוה</a:t>
            </a:r>
            <a:r>
              <a:rPr lang="en-ZA" i="1" dirty="0" smtClean="0">
                <a:solidFill>
                  <a:srgbClr val="004821"/>
                </a:solidFill>
              </a:rPr>
              <a:t>, choose for yourselves this day whom you are going to serve, whether the mighty ones which your fathers served that were beyond the River, or the mighty ones of the Amorites, in whose land you dwell. But I and my house, we serve </a:t>
            </a:r>
            <a:r>
              <a:rPr lang="he-IL" i="1" dirty="0" smtClean="0">
                <a:solidFill>
                  <a:srgbClr val="004821"/>
                </a:solidFill>
              </a:rPr>
              <a:t>יהוה</a:t>
            </a:r>
            <a:r>
              <a:rPr lang="en-US" i="1" dirty="0" smtClean="0">
                <a:solidFill>
                  <a:srgbClr val="004821"/>
                </a:solidFill>
              </a:rPr>
              <a:t>.” </a:t>
            </a:r>
            <a:r>
              <a:rPr lang="en-US" b="1" i="1" dirty="0" smtClean="0">
                <a:solidFill>
                  <a:srgbClr val="004821"/>
                </a:solidFill>
              </a:rPr>
              <a:t>(Joshua 24:14-15)</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APOSTLE PAUL: FALSE PROPHETS</a:t>
            </a:r>
            <a:endParaRPr lang="en-ZA" dirty="0"/>
          </a:p>
        </p:txBody>
      </p:sp>
      <p:sp>
        <p:nvSpPr>
          <p:cNvPr id="3" name="Content Placeholder 2"/>
          <p:cNvSpPr>
            <a:spLocks noGrp="1"/>
          </p:cNvSpPr>
          <p:nvPr>
            <p:ph idx="1"/>
          </p:nvPr>
        </p:nvSpPr>
        <p:spPr>
          <a:xfrm>
            <a:off x="457200" y="1600200"/>
            <a:ext cx="8229600" cy="5257800"/>
          </a:xfrm>
        </p:spPr>
        <p:txBody>
          <a:bodyPr>
            <a:normAutofit fontScale="92500" lnSpcReduction="20000"/>
          </a:bodyPr>
          <a:lstStyle/>
          <a:p>
            <a:pPr algn="ctr"/>
            <a:r>
              <a:rPr lang="en-ZA" sz="2400" i="1" dirty="0" smtClean="0">
                <a:solidFill>
                  <a:srgbClr val="004821"/>
                </a:solidFill>
              </a:rPr>
              <a:t>For the secret of lawlessness is already at work – only until he who now restrains comes out of the midst. And then the lawless one shall be revealed, whom the Master shall consume with the Spirit of His mouth and bring to naught with the manifestation of His coming. The coming of the lawless one is according to the working of Satan, with all power and signs and wonders of falsehood, and with all deceit of unrighteousness in those perishing, because they did not receive the love of the truth, in order for them to be saved. And for this reason Elohim sends them a working of delusion, for them to believe the falsehood, in order that all should be judged who did not believe the truth, but have delighted in the unrighteousness. .. So, then, brothers, stand fast and hold the traditions which you were taught, whether by word or by our letter. And our Master </a:t>
            </a:r>
            <a:r>
              <a:rPr lang="he-IL" sz="2400" i="1" dirty="0" smtClean="0">
                <a:solidFill>
                  <a:srgbClr val="004821"/>
                </a:solidFill>
              </a:rPr>
              <a:t>יהושע</a:t>
            </a:r>
            <a:r>
              <a:rPr lang="en-ZA" sz="2400" i="1" dirty="0" smtClean="0">
                <a:solidFill>
                  <a:srgbClr val="004821"/>
                </a:solidFill>
              </a:rPr>
              <a:t> Messiah Himself, and our Elohim and Father, who has loved us and given us everlasting encouragement and good expectation, through favour, encourage your hearts and establish you in every good word and work. </a:t>
            </a:r>
          </a:p>
          <a:p>
            <a:pPr algn="ctr"/>
            <a:r>
              <a:rPr lang="en-US" sz="2400" b="1" i="1" dirty="0" smtClean="0">
                <a:solidFill>
                  <a:srgbClr val="004821"/>
                </a:solidFill>
              </a:rPr>
              <a:t>(2 Thessalonians 2:7-17)</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APOSTLE JOHN: FALSE PROPHETS</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8800" i="1" dirty="0" smtClean="0">
                <a:solidFill>
                  <a:srgbClr val="004821"/>
                </a:solidFill>
              </a:rPr>
              <a:t>Beloved ones, do not believe every spirit, but prove the spirits, whether they are of Elohim, because many false prophets have gone out into the world. By this you know the Spirit of Elohim: Every spirit that confesses that </a:t>
            </a:r>
            <a:r>
              <a:rPr lang="he-IL" sz="8800" i="1" dirty="0" smtClean="0">
                <a:solidFill>
                  <a:srgbClr val="004821"/>
                </a:solidFill>
              </a:rPr>
              <a:t>יהושע</a:t>
            </a:r>
            <a:r>
              <a:rPr lang="en-ZA" sz="8800" i="1" dirty="0" smtClean="0">
                <a:solidFill>
                  <a:srgbClr val="004821"/>
                </a:solidFill>
              </a:rPr>
              <a:t> Messiah has come in the flesh is of Elohim, and every spirit that does not confess that </a:t>
            </a:r>
            <a:r>
              <a:rPr lang="he-IL" sz="8800" i="1" dirty="0" smtClean="0">
                <a:solidFill>
                  <a:srgbClr val="004821"/>
                </a:solidFill>
              </a:rPr>
              <a:t>יהושע</a:t>
            </a:r>
            <a:r>
              <a:rPr lang="en-ZA" sz="8800" i="1" dirty="0" smtClean="0">
                <a:solidFill>
                  <a:srgbClr val="004821"/>
                </a:solidFill>
              </a:rPr>
              <a:t> Messiah has come in the flesh is not of Elohim. And this is the spirit of the anti-messiah which you heard is coming, and now is already in the world</a:t>
            </a:r>
            <a:r>
              <a:rPr lang="en-ZA" sz="8800" b="1" i="1" dirty="0" smtClean="0">
                <a:solidFill>
                  <a:srgbClr val="004821"/>
                </a:solidFill>
              </a:rPr>
              <a:t>. </a:t>
            </a:r>
            <a:r>
              <a:rPr lang="en-US" sz="8800" b="1" i="1" dirty="0" smtClean="0">
                <a:solidFill>
                  <a:srgbClr val="004821"/>
                </a:solidFill>
              </a:rPr>
              <a:t>(1 John 4:1-3)</a:t>
            </a:r>
          </a:p>
          <a:p>
            <a:pPr>
              <a:lnSpc>
                <a:spcPts val="2100"/>
              </a:lnSpc>
            </a:pPr>
            <a:r>
              <a:rPr lang="en-US" sz="8800" dirty="0" smtClean="0"/>
              <a:t>The Apostle John wrote his epistle in an age when many false prophets had gone throughout the world, and he warned believers to be cautious about receiving a prophet too quickly, and supplied them with a test, which would absolutely determine their legitimacy. It serves the Body of Messiah to this day, assisting us in </a:t>
            </a:r>
            <a:r>
              <a:rPr lang="en-US" sz="8800" i="1" dirty="0" smtClean="0"/>
              <a:t>"seeing" </a:t>
            </a:r>
            <a:r>
              <a:rPr lang="en-US" sz="8800" dirty="0" smtClean="0"/>
              <a:t>who is and who is not of Elohim. Jude, the son of </a:t>
            </a:r>
            <a:r>
              <a:rPr lang="en-US" sz="8800" dirty="0" err="1" smtClean="0"/>
              <a:t>Alphaeus</a:t>
            </a:r>
            <a:r>
              <a:rPr lang="en-US" sz="8800" dirty="0" smtClean="0"/>
              <a:t>, also warned </a:t>
            </a:r>
            <a:r>
              <a:rPr lang="he-IL" sz="8800" dirty="0" smtClean="0"/>
              <a:t>יהושע</a:t>
            </a:r>
            <a:r>
              <a:rPr lang="en-US" sz="8800" dirty="0" smtClean="0"/>
              <a:t>'s people about wayward teachers and dreamers. He wrote, </a:t>
            </a:r>
            <a:r>
              <a:rPr lang="en-ZA" sz="8800" dirty="0" smtClean="0"/>
              <a:t> </a:t>
            </a:r>
            <a:r>
              <a:rPr lang="en-ZA" sz="8800" i="1" dirty="0" smtClean="0">
                <a:solidFill>
                  <a:srgbClr val="004821"/>
                </a:solidFill>
              </a:rPr>
              <a:t>For certain men have slipped in, .. wicked ones perverting the favour of our Elohim for indecency, and denying the only Master </a:t>
            </a:r>
            <a:r>
              <a:rPr lang="he-IL" sz="8800" i="1" dirty="0" smtClean="0">
                <a:solidFill>
                  <a:srgbClr val="004821"/>
                </a:solidFill>
              </a:rPr>
              <a:t>יהוה</a:t>
            </a:r>
            <a:r>
              <a:rPr lang="en-US" sz="8800" i="1" dirty="0" smtClean="0">
                <a:solidFill>
                  <a:srgbClr val="004821"/>
                </a:solidFill>
              </a:rPr>
              <a:t> and our Master </a:t>
            </a:r>
            <a:r>
              <a:rPr lang="he-IL" sz="8800" i="1" dirty="0" smtClean="0">
                <a:solidFill>
                  <a:srgbClr val="004821"/>
                </a:solidFill>
              </a:rPr>
              <a:t>יהושע</a:t>
            </a:r>
            <a:r>
              <a:rPr lang="en-ZA" sz="8800" i="1" dirty="0" smtClean="0">
                <a:solidFill>
                  <a:srgbClr val="004821"/>
                </a:solidFill>
              </a:rPr>
              <a:t> Messiah…</a:t>
            </a:r>
            <a:r>
              <a:rPr lang="en-US" sz="8800" dirty="0" smtClean="0"/>
              <a:t>who come with forceful words, deceiving ministries with the underlying motive of coaxing and seducing believers away from</a:t>
            </a:r>
            <a:r>
              <a:rPr lang="en-US" sz="8800" i="1" dirty="0" smtClean="0">
                <a:solidFill>
                  <a:srgbClr val="004821"/>
                </a:solidFill>
              </a:rPr>
              <a:t> "...</a:t>
            </a:r>
            <a:r>
              <a:rPr lang="en-ZA" sz="8800" i="1" dirty="0" smtClean="0">
                <a:solidFill>
                  <a:srgbClr val="004821"/>
                </a:solidFill>
              </a:rPr>
              <a:t> belief which was once for all delivered to the set-apart ones. (Jude 1:3-4)</a:t>
            </a:r>
          </a:p>
          <a:p>
            <a:endParaRPr lang="en-ZA" dirty="0" smtClean="0"/>
          </a:p>
          <a:p>
            <a:endParaRPr lang="en-ZA" dirty="0" smtClean="0"/>
          </a:p>
          <a:p>
            <a:endParaRPr lang="en-Z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	PEOPLE OF ADONAI</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“You are the children of </a:t>
            </a:r>
            <a:r>
              <a:rPr lang="he-IL" i="1" dirty="0" smtClean="0">
                <a:solidFill>
                  <a:srgbClr val="004821"/>
                </a:solidFill>
              </a:rPr>
              <a:t>יהוה</a:t>
            </a:r>
            <a:r>
              <a:rPr lang="en-ZA" i="1" dirty="0" smtClean="0">
                <a:solidFill>
                  <a:srgbClr val="004821"/>
                </a:solidFill>
              </a:rPr>
              <a:t> your Elohim. Do not cut yourselves nor shave the front of your head for the dead, for you are a set-apart people to </a:t>
            </a:r>
            <a:r>
              <a:rPr lang="he-IL" i="1" dirty="0" smtClean="0">
                <a:solidFill>
                  <a:srgbClr val="004821"/>
                </a:solidFill>
              </a:rPr>
              <a:t>יהוה</a:t>
            </a:r>
            <a:r>
              <a:rPr lang="en-US" i="1" dirty="0" smtClean="0">
                <a:solidFill>
                  <a:srgbClr val="004821"/>
                </a:solidFill>
              </a:rPr>
              <a:t> your Elohim, and </a:t>
            </a:r>
            <a:r>
              <a:rPr lang="he-IL" i="1" dirty="0" smtClean="0">
                <a:solidFill>
                  <a:srgbClr val="004821"/>
                </a:solidFill>
              </a:rPr>
              <a:t>יהוה</a:t>
            </a:r>
            <a:r>
              <a:rPr lang="en-ZA" i="1" dirty="0" smtClean="0">
                <a:solidFill>
                  <a:srgbClr val="004821"/>
                </a:solidFill>
              </a:rPr>
              <a:t> has chosen you to be a people for Himself, a treasured possession above all the peoples who are on the face of the earth. “Do not eat whatever is abominable. … </a:t>
            </a:r>
            <a:r>
              <a:rPr lang="en-US" b="1" i="1" dirty="0" smtClean="0">
                <a:solidFill>
                  <a:srgbClr val="004821"/>
                </a:solidFill>
              </a:rPr>
              <a:t>(Deuteronomy 14:1-14)</a:t>
            </a:r>
          </a:p>
          <a:p>
            <a:r>
              <a:rPr lang="en-US" dirty="0" smtClean="0"/>
              <a:t>Moses tells the sons of Israel that they are the children of the Most High Elohim. He suggests that the laws and regulations he sets forth are a reflection of that esteemed status. Self-mutilation is forbidden. Israelites would not be allowed to mourn by cutting and injuring themselves, a common practice among the Canaanites, and even witnessed today in Arab countries. Each Israelite was to be conscious at all times of his/her relationship with the Creator, with its blessings and responsibilities.</a:t>
            </a:r>
            <a:endParaRPr lang="en-ZA" dirty="0" smtClean="0"/>
          </a:p>
          <a:p>
            <a:endParaRPr lang="en-ZA" dirty="0" smtClean="0"/>
          </a:p>
          <a:p>
            <a:endParaRPr lang="en-ZA" dirty="0" smtClean="0"/>
          </a:p>
          <a:p>
            <a:endParaRPr lang="en-Z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A TREASURED PEOPLE</a:t>
            </a:r>
            <a:endParaRPr lang="en-ZA" dirty="0"/>
          </a:p>
        </p:txBody>
      </p:sp>
      <p:sp>
        <p:nvSpPr>
          <p:cNvPr id="3" name="Content Placeholder 2"/>
          <p:cNvSpPr>
            <a:spLocks noGrp="1"/>
          </p:cNvSpPr>
          <p:nvPr>
            <p:ph idx="1"/>
          </p:nvPr>
        </p:nvSpPr>
        <p:spPr/>
        <p:txBody>
          <a:bodyPr>
            <a:normAutofit fontScale="92500"/>
          </a:bodyPr>
          <a:lstStyle/>
          <a:p>
            <a:pPr>
              <a:lnSpc>
                <a:spcPts val="2300"/>
              </a:lnSpc>
            </a:pPr>
            <a:r>
              <a:rPr lang="en-US" sz="2400" dirty="0" smtClean="0"/>
              <a:t>We are to be the </a:t>
            </a:r>
            <a:r>
              <a:rPr lang="en-US" sz="2400" dirty="0" err="1" smtClean="0"/>
              <a:t>kadosh</a:t>
            </a:r>
            <a:r>
              <a:rPr lang="en-US" sz="2400" dirty="0" smtClean="0"/>
              <a:t> (set apart) and peculiar or treasured people of </a:t>
            </a:r>
            <a:r>
              <a:rPr lang="he-IL" sz="2400" dirty="0" smtClean="0"/>
              <a:t>יהוה</a:t>
            </a:r>
            <a:r>
              <a:rPr lang="en-US" sz="2400" dirty="0" smtClean="0"/>
              <a:t>. We study, </a:t>
            </a:r>
            <a:r>
              <a:rPr lang="en-US" sz="2400" i="1" dirty="0" smtClean="0"/>
              <a:t>“eat” </a:t>
            </a:r>
            <a:r>
              <a:rPr lang="en-US" sz="2400" dirty="0" smtClean="0"/>
              <a:t>and live the Torah, the </a:t>
            </a:r>
            <a:r>
              <a:rPr lang="en-US" sz="2400" dirty="0" err="1" smtClean="0"/>
              <a:t>kadosh</a:t>
            </a:r>
            <a:r>
              <a:rPr lang="en-US" sz="2400" dirty="0" smtClean="0"/>
              <a:t> Word of Elohim, learning to live by </a:t>
            </a:r>
            <a:r>
              <a:rPr lang="en-US" sz="2400" i="1" dirty="0" smtClean="0"/>
              <a:t>the “whole counsel of the Word of Elohim” (Acts 20:27)</a:t>
            </a:r>
          </a:p>
          <a:p>
            <a:pPr>
              <a:lnSpc>
                <a:spcPts val="2300"/>
              </a:lnSpc>
            </a:pPr>
            <a:r>
              <a:rPr lang="en-US" sz="2400" dirty="0" smtClean="0"/>
              <a:t>The term treasured people/am </a:t>
            </a:r>
            <a:r>
              <a:rPr lang="en-US" sz="2400" dirty="0" err="1" smtClean="0"/>
              <a:t>segulah</a:t>
            </a:r>
            <a:r>
              <a:rPr lang="en-US" sz="2400" dirty="0" smtClean="0"/>
              <a:t> is used several times in the Torah. Exodus 19:5–6 when </a:t>
            </a:r>
            <a:r>
              <a:rPr lang="he-IL" sz="2400" dirty="0" smtClean="0"/>
              <a:t>יהוה</a:t>
            </a:r>
            <a:r>
              <a:rPr lang="en-US" sz="2400" dirty="0" smtClean="0"/>
              <a:t> betrothed himself to and married the people of Israel they became his am </a:t>
            </a:r>
            <a:r>
              <a:rPr lang="en-US" sz="2400" dirty="0" err="1" smtClean="0"/>
              <a:t>segulah</a:t>
            </a:r>
            <a:r>
              <a:rPr lang="en-US" sz="2400" dirty="0" smtClean="0"/>
              <a:t> or </a:t>
            </a:r>
            <a:r>
              <a:rPr lang="en-US" sz="2400" i="1" dirty="0" smtClean="0"/>
              <a:t>“treasured possession among all the peoples of the nation, a kingdom of priests and a </a:t>
            </a:r>
            <a:r>
              <a:rPr lang="en-US" sz="2400" i="1" dirty="0" err="1" smtClean="0"/>
              <a:t>kadosh</a:t>
            </a:r>
            <a:r>
              <a:rPr lang="en-US" sz="2400" i="1" dirty="0" smtClean="0"/>
              <a:t>/set-apart nation.” </a:t>
            </a:r>
            <a:r>
              <a:rPr lang="en-US" sz="2400" dirty="0" smtClean="0"/>
              <a:t>Moses restates this in Deuteronomy 26:17–19 where he again calls them his </a:t>
            </a:r>
            <a:r>
              <a:rPr lang="en-US" sz="2400" i="1" dirty="0" smtClean="0"/>
              <a:t>“treasured people” </a:t>
            </a:r>
            <a:r>
              <a:rPr lang="en-US" sz="2400" dirty="0" smtClean="0"/>
              <a:t>and admonishes them to keep his Torah-commands that he might </a:t>
            </a:r>
            <a:r>
              <a:rPr lang="en-US" sz="2400" i="1" dirty="0" smtClean="0"/>
              <a:t>“make you high above all the nations which he has made, in praise, and in name, and in honor, and that you may be a set-apart people unto </a:t>
            </a:r>
            <a:r>
              <a:rPr lang="he-IL" sz="2400" i="1" dirty="0" smtClean="0"/>
              <a:t>יהוה </a:t>
            </a:r>
            <a:r>
              <a:rPr lang="en-US" sz="2400" i="1" dirty="0" smtClean="0"/>
              <a:t>your Elohim.”</a:t>
            </a:r>
          </a:p>
          <a:p>
            <a:pPr algn="ctr">
              <a:lnSpc>
                <a:spcPts val="2300"/>
              </a:lnSpc>
            </a:pPr>
            <a:r>
              <a:rPr lang="en-ZA" sz="2400" i="1" dirty="0" smtClean="0">
                <a:solidFill>
                  <a:srgbClr val="004821"/>
                </a:solidFill>
              </a:rPr>
              <a:t>But you are a chosen race, a royal priesthood, a set-apart nation, a people for a possession, that you should proclaim the praises of Him who called you out of darkness into His marvellous light, </a:t>
            </a:r>
            <a:r>
              <a:rPr lang="en-ZA" sz="2400" b="1" i="1" dirty="0" smtClean="0">
                <a:solidFill>
                  <a:srgbClr val="004821"/>
                </a:solidFill>
              </a:rPr>
              <a:t>(1 Peter 2:9)</a:t>
            </a:r>
          </a:p>
          <a:p>
            <a:endParaRPr lang="en-ZA" dirty="0" smtClean="0"/>
          </a:p>
          <a:p>
            <a:endParaRPr lang="en-ZA" dirty="0"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FIRST TITHE</a:t>
            </a:r>
            <a:endParaRPr lang="en-ZA" dirty="0"/>
          </a:p>
        </p:txBody>
      </p:sp>
      <p:sp>
        <p:nvSpPr>
          <p:cNvPr id="3" name="Content Placeholder 2"/>
          <p:cNvSpPr>
            <a:spLocks noGrp="1"/>
          </p:cNvSpPr>
          <p:nvPr>
            <p:ph idx="1"/>
          </p:nvPr>
        </p:nvSpPr>
        <p:spPr>
          <a:xfrm>
            <a:off x="457200" y="1600200"/>
            <a:ext cx="8229600" cy="5257800"/>
          </a:xfrm>
        </p:spPr>
        <p:txBody>
          <a:bodyPr>
            <a:normAutofit fontScale="92500"/>
          </a:bodyPr>
          <a:lstStyle/>
          <a:p>
            <a:pPr algn="ctr"/>
            <a:r>
              <a:rPr lang="en-ZA" sz="2400" i="1" dirty="0" smtClean="0">
                <a:solidFill>
                  <a:srgbClr val="004821"/>
                </a:solidFill>
              </a:rPr>
              <a:t>‘And all the tithe of the land – of the seed of the land or of the fruit of the tree – belongs to </a:t>
            </a:r>
            <a:r>
              <a:rPr lang="he-IL" sz="2400" i="1" dirty="0" smtClean="0">
                <a:solidFill>
                  <a:srgbClr val="004821"/>
                </a:solidFill>
              </a:rPr>
              <a:t>יהוה</a:t>
            </a:r>
            <a:r>
              <a:rPr lang="en-US" sz="2400" i="1" dirty="0" smtClean="0">
                <a:solidFill>
                  <a:srgbClr val="004821"/>
                </a:solidFill>
              </a:rPr>
              <a:t>. It is set-apart to </a:t>
            </a:r>
            <a:r>
              <a:rPr lang="he-IL" sz="2400" i="1" dirty="0" smtClean="0">
                <a:solidFill>
                  <a:srgbClr val="004821"/>
                </a:solidFill>
              </a:rPr>
              <a:t>יהוה</a:t>
            </a:r>
            <a:r>
              <a:rPr lang="en-ZA" sz="2400" i="1" dirty="0" smtClean="0">
                <a:solidFill>
                  <a:srgbClr val="004821"/>
                </a:solidFill>
              </a:rPr>
              <a:t>. ‘If a man indeed redeems any of his tithes, he adds one-fifth to it. </a:t>
            </a:r>
            <a:r>
              <a:rPr lang="en-US" sz="2400" b="1" i="1" dirty="0" smtClean="0">
                <a:solidFill>
                  <a:srgbClr val="004821"/>
                </a:solidFill>
              </a:rPr>
              <a:t>(Leviticus 27:30-31)</a:t>
            </a:r>
          </a:p>
          <a:p>
            <a:pPr algn="ctr"/>
            <a:r>
              <a:rPr lang="en-ZA" sz="2400" i="1" dirty="0" smtClean="0">
                <a:solidFill>
                  <a:srgbClr val="004821"/>
                </a:solidFill>
              </a:rPr>
              <a:t>“And the first of all the first-fruits of all, and every contribution of all, of all your contributions, belong to the priests. And the first of your ground meal you give to the priest, so that a blessing rests on your house</a:t>
            </a:r>
            <a:r>
              <a:rPr lang="en-ZA" sz="2400" b="1" i="1" dirty="0" smtClean="0">
                <a:solidFill>
                  <a:srgbClr val="004821"/>
                </a:solidFill>
              </a:rPr>
              <a:t>. (Ezekiel 44:30)</a:t>
            </a:r>
          </a:p>
          <a:p>
            <a:r>
              <a:rPr lang="en-US" sz="2400" b="0" dirty="0" smtClean="0"/>
              <a:t>The first tithe was for the Kohan and Levites. We are commanded to bring in our tithe, or tenth, for Temple maintenance and for the Levites’ upkeep. The physical Temple is no longer; today the Temple is in us. </a:t>
            </a:r>
            <a:r>
              <a:rPr lang="en-US" sz="2400" b="0" i="1" dirty="0" smtClean="0"/>
              <a:t>Our</a:t>
            </a:r>
            <a:r>
              <a:rPr lang="en-US" sz="2400" b="0" dirty="0" smtClean="0"/>
              <a:t> temple is maintained if we give our tenth to those who are true Levites/shepherds looking after </a:t>
            </a:r>
            <a:r>
              <a:rPr lang="he-IL" sz="2400" dirty="0" smtClean="0"/>
              <a:t>יהושע</a:t>
            </a:r>
            <a:r>
              <a:rPr lang="en-US" sz="2400" b="0" dirty="0" smtClean="0"/>
              <a:t>’s sheep according to His Word. According to Ezekiel 44, the tithe is to go to those who instruct on the </a:t>
            </a:r>
            <a:r>
              <a:rPr lang="en-US" sz="2400" b="0" i="1" dirty="0" smtClean="0"/>
              <a:t>clean and unclean, the holy and unholy, and who keep </a:t>
            </a:r>
            <a:r>
              <a:rPr lang="he-IL" sz="2400" i="1" dirty="0" smtClean="0"/>
              <a:t>יהוה</a:t>
            </a:r>
            <a:r>
              <a:rPr lang="en-US" sz="2400" b="0" i="1" dirty="0" smtClean="0"/>
              <a:t>’s decrees, appointed feasts and Sabbath. </a:t>
            </a:r>
            <a:endParaRPr lang="en-ZA" sz="2400" b="0" i="1" dirty="0" smtClean="0"/>
          </a:p>
          <a:p>
            <a:endParaRPr lang="en-ZA" sz="2400" b="0" i="1" dirty="0" smtClean="0"/>
          </a:p>
          <a:p>
            <a:endParaRPr lang="en-ZA" sz="2600" i="1"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SECOND TITHE</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“You shall tithe without fail all the yield of your grain that the field brings forth year by year. “And you shall eat before </a:t>
            </a:r>
            <a:r>
              <a:rPr lang="he-IL" sz="2400" i="1" dirty="0" smtClean="0">
                <a:solidFill>
                  <a:srgbClr val="004821"/>
                </a:solidFill>
              </a:rPr>
              <a:t>יהוה</a:t>
            </a:r>
            <a:r>
              <a:rPr lang="en-ZA" sz="2400" i="1" dirty="0" smtClean="0">
                <a:solidFill>
                  <a:srgbClr val="004821"/>
                </a:solidFill>
              </a:rPr>
              <a:t> your Elohim, in the place where He chooses to make His Name dwell, .. so that you learn to fear </a:t>
            </a:r>
            <a:r>
              <a:rPr lang="he-IL" sz="2400" i="1" dirty="0" smtClean="0">
                <a:solidFill>
                  <a:srgbClr val="004821"/>
                </a:solidFill>
              </a:rPr>
              <a:t>יהוה</a:t>
            </a:r>
            <a:r>
              <a:rPr lang="en-ZA" sz="2400" i="1" dirty="0" smtClean="0">
                <a:solidFill>
                  <a:srgbClr val="004821"/>
                </a:solidFill>
              </a:rPr>
              <a:t> your Elohim always…“At the end of every third year you bring out all the tithe of your increase of that year and store it up within your gates. “And the </a:t>
            </a:r>
            <a:r>
              <a:rPr lang="en-ZA" sz="2400" i="1" dirty="0" err="1" smtClean="0">
                <a:solidFill>
                  <a:srgbClr val="004821"/>
                </a:solidFill>
              </a:rPr>
              <a:t>Lĕwite</a:t>
            </a:r>
            <a:r>
              <a:rPr lang="en-ZA" sz="2400" i="1" dirty="0" smtClean="0">
                <a:solidFill>
                  <a:srgbClr val="004821"/>
                </a:solidFill>
              </a:rPr>
              <a:t>, because he has no portion nor inheritance with you, and the sojourner and the fatherless and the widow who are within your gates, shall come and eat and be satisfied, so that </a:t>
            </a:r>
            <a:r>
              <a:rPr lang="he-IL" sz="2400" i="1" dirty="0" smtClean="0">
                <a:solidFill>
                  <a:srgbClr val="004821"/>
                </a:solidFill>
              </a:rPr>
              <a:t>יהוה</a:t>
            </a:r>
            <a:r>
              <a:rPr lang="en-ZA" sz="2400" i="1" dirty="0" smtClean="0">
                <a:solidFill>
                  <a:srgbClr val="004821"/>
                </a:solidFill>
              </a:rPr>
              <a:t> your Elohim does bless you in all the work of your hand which you do. </a:t>
            </a:r>
            <a:r>
              <a:rPr lang="en-US" sz="2400" b="1" i="1" dirty="0" smtClean="0">
                <a:solidFill>
                  <a:srgbClr val="004821"/>
                </a:solidFill>
              </a:rPr>
              <a:t>(Deuteronomy 14:22-29)</a:t>
            </a:r>
          </a:p>
          <a:p>
            <a:r>
              <a:rPr lang="en-US" sz="2400" dirty="0" smtClean="0"/>
              <a:t>Moses referred to the second tithe in this passage. The </a:t>
            </a:r>
            <a:r>
              <a:rPr lang="en-US" sz="2400" dirty="0" err="1" smtClean="0"/>
              <a:t>terumah</a:t>
            </a:r>
            <a:r>
              <a:rPr lang="en-US" sz="2400" dirty="0" smtClean="0"/>
              <a:t> (first fruit) and first tithe was set apart for the </a:t>
            </a:r>
            <a:r>
              <a:rPr lang="en-US" sz="2400" dirty="0" err="1" smtClean="0"/>
              <a:t>Kohen</a:t>
            </a:r>
            <a:r>
              <a:rPr lang="en-US" sz="2400" dirty="0" smtClean="0"/>
              <a:t> and </a:t>
            </a:r>
            <a:r>
              <a:rPr lang="en-US" sz="2400" dirty="0" err="1" smtClean="0"/>
              <a:t>levite</a:t>
            </a:r>
            <a:r>
              <a:rPr lang="en-US" sz="2400" dirty="0" smtClean="0"/>
              <a:t>. The second tithe was taken in the first, second, fourth, and fifth years of the seven-year cycle, called Shemittah. In the third and sixth year another (third) tithe was taken and distributed to the poor. No tithe was taken during the seventh year, as this was a year of rest for the land.</a:t>
            </a:r>
          </a:p>
          <a:p>
            <a:pPr algn="ctr"/>
            <a:r>
              <a:rPr lang="en-ZA" sz="2400" i="1" dirty="0" smtClean="0">
                <a:solidFill>
                  <a:srgbClr val="004821"/>
                </a:solidFill>
              </a:rPr>
              <a:t>“At the end of every seven years you make a release of debts…. </a:t>
            </a:r>
            <a:r>
              <a:rPr lang="en-ZA" sz="2400" b="1" i="1" dirty="0" smtClean="0">
                <a:solidFill>
                  <a:srgbClr val="004821"/>
                </a:solidFill>
              </a:rPr>
              <a:t>(Deuteronomy 15:1-19)</a:t>
            </a:r>
          </a:p>
          <a:p>
            <a:endParaRPr lang="en-ZA" dirty="0" smtClean="0"/>
          </a:p>
          <a:p>
            <a:endParaRPr lang="en-ZA" dirty="0" smtClean="0"/>
          </a:p>
          <a:p>
            <a:endParaRPr lang="en-ZA" dirty="0" smtClean="0"/>
          </a:p>
          <a:p>
            <a:endParaRPr lang="en-ZA" dirty="0" smtClean="0"/>
          </a:p>
          <a:p>
            <a:endParaRPr lang="en-ZA" dirty="0" smtClean="0"/>
          </a:p>
          <a:p>
            <a:endParaRPr lang="en-ZA"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BLESSING FROM LISTENING</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only if you diligently obey the voice of </a:t>
            </a:r>
            <a:r>
              <a:rPr lang="he-IL" sz="2400" i="1" dirty="0" smtClean="0">
                <a:solidFill>
                  <a:srgbClr val="004821"/>
                </a:solidFill>
              </a:rPr>
              <a:t>יהוה</a:t>
            </a:r>
            <a:r>
              <a:rPr lang="en-ZA" sz="2400" i="1" dirty="0" smtClean="0">
                <a:solidFill>
                  <a:srgbClr val="004821"/>
                </a:solidFill>
              </a:rPr>
              <a:t> your Elohim, to guard to do all these commands which I am commanding you today. “For </a:t>
            </a:r>
            <a:r>
              <a:rPr lang="he-IL" sz="2400" i="1" dirty="0" smtClean="0">
                <a:solidFill>
                  <a:srgbClr val="004821"/>
                </a:solidFill>
              </a:rPr>
              <a:t>יהוה</a:t>
            </a:r>
            <a:r>
              <a:rPr lang="en-ZA" sz="2400" i="1" dirty="0" smtClean="0">
                <a:solidFill>
                  <a:srgbClr val="004821"/>
                </a:solidFill>
              </a:rPr>
              <a:t> your Elohim shall bless you as He promised you. And you shall lend to many nations, but you shall not borrow. And you shall rule over many nations, but they do not rule over you</a:t>
            </a:r>
            <a:r>
              <a:rPr lang="en-ZA" sz="2400" b="1" i="1" dirty="0" smtClean="0">
                <a:solidFill>
                  <a:srgbClr val="004821"/>
                </a:solidFill>
              </a:rPr>
              <a:t>. </a:t>
            </a:r>
            <a:r>
              <a:rPr lang="en-US" sz="2400" b="1" i="1" dirty="0" smtClean="0">
                <a:solidFill>
                  <a:srgbClr val="004821"/>
                </a:solidFill>
              </a:rPr>
              <a:t>(Deuteronomy 15:5-6)</a:t>
            </a:r>
          </a:p>
          <a:p>
            <a:r>
              <a:rPr lang="en-US" sz="2400" dirty="0" smtClean="0"/>
              <a:t>Moses said to the children of Israel, </a:t>
            </a:r>
            <a:r>
              <a:rPr lang="en-US" sz="2400" i="1" dirty="0" smtClean="0"/>
              <a:t>"...if you will hearken..." </a:t>
            </a:r>
            <a:r>
              <a:rPr lang="en-US" sz="2400" dirty="0" smtClean="0"/>
              <a:t>From the compound verb, the sages infer, </a:t>
            </a:r>
            <a:r>
              <a:rPr lang="en-US" sz="2400" i="1" dirty="0" smtClean="0">
                <a:solidFill>
                  <a:srgbClr val="C00000"/>
                </a:solidFill>
              </a:rPr>
              <a:t>'If you hearken a little, you'll be permitted to hear a great deal' (</a:t>
            </a:r>
            <a:r>
              <a:rPr lang="en-US" sz="2400" i="1" dirty="0" err="1" smtClean="0">
                <a:solidFill>
                  <a:srgbClr val="C00000"/>
                </a:solidFill>
              </a:rPr>
              <a:t>Rashi</a:t>
            </a:r>
            <a:r>
              <a:rPr lang="en-US" sz="2400" i="1" dirty="0" smtClean="0">
                <a:solidFill>
                  <a:srgbClr val="C00000"/>
                </a:solidFill>
              </a:rPr>
              <a:t>). </a:t>
            </a:r>
            <a:r>
              <a:rPr lang="en-US" sz="2400" dirty="0" smtClean="0"/>
              <a:t>Usually, the reward for a mitzvah is the opportunity to repeat the performance of a similar commandment, thus, one who is careful to perform the commandment of </a:t>
            </a:r>
            <a:r>
              <a:rPr lang="en-US" sz="2400" dirty="0" err="1" smtClean="0"/>
              <a:t>tzitzis</a:t>
            </a:r>
            <a:r>
              <a:rPr lang="en-US" sz="2400" dirty="0" smtClean="0"/>
              <a:t> would be rewarded with beautiful clothing to which he can affix </a:t>
            </a:r>
            <a:r>
              <a:rPr lang="en-US" sz="2400" dirty="0" err="1" smtClean="0"/>
              <a:t>tzitzis</a:t>
            </a:r>
            <a:r>
              <a:rPr lang="en-US" sz="2400" dirty="0" smtClean="0"/>
              <a:t>." [Chumash, P.1017] The idea here presented is that the Torah gives ample opportunity for Israel to perform commandments and by so doing benefit materially and spiritually, by gaining deeper insights into its rich teachings and incentives to progress. This, then, will afford the righteous more opportunity for obedience, which in turn will bring forth even more abundant fruit. And so on. And </a:t>
            </a:r>
            <a:r>
              <a:rPr lang="he-IL" sz="2400" dirty="0" smtClean="0"/>
              <a:t>יהושע</a:t>
            </a:r>
            <a:r>
              <a:rPr lang="en-US" sz="2400" dirty="0" smtClean="0"/>
              <a:t> said, </a:t>
            </a:r>
            <a:r>
              <a:rPr lang="en-ZA" sz="2400" i="1" dirty="0" smtClean="0">
                <a:solidFill>
                  <a:srgbClr val="004821"/>
                </a:solidFill>
              </a:rPr>
              <a:t>Matthew 13:12 “For whoever possesses, to him more shall be given, and he shall have </a:t>
            </a:r>
            <a:r>
              <a:rPr lang="en-ZA" sz="2400" i="1" dirty="0" err="1" smtClean="0">
                <a:solidFill>
                  <a:srgbClr val="004821"/>
                </a:solidFill>
              </a:rPr>
              <a:t>overflowingly</a:t>
            </a:r>
            <a:r>
              <a:rPr lang="en-ZA" sz="2400" i="1" dirty="0" smtClean="0">
                <a:solidFill>
                  <a:srgbClr val="004821"/>
                </a:solidFill>
              </a:rPr>
              <a:t>; ..</a:t>
            </a:r>
          </a:p>
          <a:p>
            <a:endParaRPr lang="en-ZA" dirty="0"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PASSOVER, WEEKS, BOOTHS</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“Guard the month of </a:t>
            </a:r>
            <a:r>
              <a:rPr lang="en-ZA" i="1" dirty="0" err="1" smtClean="0">
                <a:solidFill>
                  <a:srgbClr val="004821"/>
                </a:solidFill>
              </a:rPr>
              <a:t>Aḇib</a:t>
            </a:r>
            <a:r>
              <a:rPr lang="en-ZA" i="1" dirty="0" smtClean="0">
                <a:solidFill>
                  <a:srgbClr val="004821"/>
                </a:solidFill>
              </a:rPr>
              <a:t>̱, and perform the Passover to </a:t>
            </a:r>
            <a:r>
              <a:rPr lang="he-IL" i="1" dirty="0" smtClean="0">
                <a:solidFill>
                  <a:srgbClr val="004821"/>
                </a:solidFill>
              </a:rPr>
              <a:t>יהוה</a:t>
            </a:r>
            <a:r>
              <a:rPr lang="en-ZA" i="1" dirty="0" smtClean="0">
                <a:solidFill>
                  <a:srgbClr val="004821"/>
                </a:solidFill>
              </a:rPr>
              <a:t> your Elohim, for in the month of </a:t>
            </a:r>
            <a:r>
              <a:rPr lang="en-ZA" i="1" dirty="0" err="1" smtClean="0">
                <a:solidFill>
                  <a:srgbClr val="004821"/>
                </a:solidFill>
              </a:rPr>
              <a:t>Aḇib</a:t>
            </a:r>
            <a:r>
              <a:rPr lang="en-ZA" i="1" dirty="0" smtClean="0">
                <a:solidFill>
                  <a:srgbClr val="004821"/>
                </a:solidFill>
              </a:rPr>
              <a:t>̱ </a:t>
            </a:r>
            <a:r>
              <a:rPr lang="he-IL" i="1" dirty="0" smtClean="0">
                <a:solidFill>
                  <a:srgbClr val="004821"/>
                </a:solidFill>
              </a:rPr>
              <a:t>יהוה</a:t>
            </a:r>
            <a:r>
              <a:rPr lang="en-ZA" i="1" dirty="0" smtClean="0">
                <a:solidFill>
                  <a:srgbClr val="004821"/>
                </a:solidFill>
              </a:rPr>
              <a:t> your Elohim brought you out of </a:t>
            </a:r>
            <a:r>
              <a:rPr lang="en-ZA" i="1" dirty="0" err="1" smtClean="0">
                <a:solidFill>
                  <a:srgbClr val="004821"/>
                </a:solidFill>
              </a:rPr>
              <a:t>Mitsrayim</a:t>
            </a:r>
            <a:r>
              <a:rPr lang="en-ZA" i="1" dirty="0" smtClean="0">
                <a:solidFill>
                  <a:srgbClr val="004821"/>
                </a:solidFill>
              </a:rPr>
              <a:t> by night. </a:t>
            </a:r>
            <a:r>
              <a:rPr lang="en-US" b="1" i="1" dirty="0" smtClean="0">
                <a:solidFill>
                  <a:srgbClr val="004821"/>
                </a:solidFill>
              </a:rPr>
              <a:t>(Deuteronomy 16:1)</a:t>
            </a:r>
          </a:p>
          <a:p>
            <a:endParaRPr lang="en-US" dirty="0" smtClean="0"/>
          </a:p>
          <a:p>
            <a:r>
              <a:rPr lang="en-US" dirty="0" smtClean="0"/>
              <a:t>The imminent Jewish rabbi of the nineteenth century, Samson Raphael Hirsch, as to why we separate ourselves from the world during the three pilgrimage </a:t>
            </a:r>
            <a:r>
              <a:rPr lang="en-US" dirty="0" err="1" smtClean="0"/>
              <a:t>oraliyah</a:t>
            </a:r>
            <a:r>
              <a:rPr lang="en-US" dirty="0" smtClean="0"/>
              <a:t> festivals, said in his commentary on Deuteronomy 16:16:</a:t>
            </a:r>
          </a:p>
          <a:p>
            <a:endParaRPr lang="en-ZA" dirty="0" smtClean="0"/>
          </a:p>
          <a:p>
            <a:pPr algn="ctr"/>
            <a:r>
              <a:rPr lang="en-US" i="1" dirty="0" smtClean="0">
                <a:solidFill>
                  <a:srgbClr val="C00000"/>
                </a:solidFill>
              </a:rPr>
              <a:t>[T]</a:t>
            </a:r>
            <a:r>
              <a:rPr lang="en-US" i="1" dirty="0" err="1" smtClean="0">
                <a:solidFill>
                  <a:srgbClr val="C00000"/>
                </a:solidFill>
              </a:rPr>
              <a:t>hree</a:t>
            </a:r>
            <a:r>
              <a:rPr lang="en-US" i="1" dirty="0" smtClean="0">
                <a:solidFill>
                  <a:srgbClr val="C00000"/>
                </a:solidFill>
              </a:rPr>
              <a:t> times in the year all the individual members of the nation [of Israel] are to appear out of all isolation personally before the Presence of the One God of the nation in the circle around the one common Sanctuary and thereby become conscious of each one being in connection with all the others, with God, and with His Torah.</a:t>
            </a:r>
            <a:endParaRPr lang="en-ZA" i="1" dirty="0" smtClean="0">
              <a:solidFill>
                <a:srgbClr val="C00000"/>
              </a:solidFill>
            </a:endParaRPr>
          </a:p>
          <a:p>
            <a:endParaRPr lang="en-ZA"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SACRIFICIAL LIFESTYLE</a:t>
            </a:r>
            <a:endParaRPr lang="en-ZA" dirty="0"/>
          </a:p>
        </p:txBody>
      </p:sp>
      <p:sp>
        <p:nvSpPr>
          <p:cNvPr id="3" name="Content Placeholder 2"/>
          <p:cNvSpPr>
            <a:spLocks noGrp="1"/>
          </p:cNvSpPr>
          <p:nvPr>
            <p:ph idx="1"/>
          </p:nvPr>
        </p:nvSpPr>
        <p:spPr/>
        <p:txBody>
          <a:bodyPr>
            <a:noAutofit/>
          </a:bodyPr>
          <a:lstStyle/>
          <a:p>
            <a:pPr algn="ctr">
              <a:lnSpc>
                <a:spcPts val="2100"/>
              </a:lnSpc>
            </a:pPr>
            <a:r>
              <a:rPr lang="he-IL" i="1" dirty="0" smtClean="0">
                <a:solidFill>
                  <a:srgbClr val="004821"/>
                </a:solidFill>
              </a:rPr>
              <a:t>יהושע</a:t>
            </a:r>
            <a:r>
              <a:rPr lang="en-ZA" i="1" dirty="0" smtClean="0">
                <a:solidFill>
                  <a:srgbClr val="004821"/>
                </a:solidFill>
              </a:rPr>
              <a:t> .. is the same yesterday, and today, and forever</a:t>
            </a:r>
            <a:r>
              <a:rPr lang="en-ZA" b="1" i="1" dirty="0" smtClean="0">
                <a:solidFill>
                  <a:srgbClr val="004821"/>
                </a:solidFill>
              </a:rPr>
              <a:t>. </a:t>
            </a:r>
            <a:r>
              <a:rPr lang="en-US" b="1" i="1" dirty="0" smtClean="0">
                <a:solidFill>
                  <a:srgbClr val="004821"/>
                </a:solidFill>
              </a:rPr>
              <a:t>(Hebrews 13:8). </a:t>
            </a:r>
          </a:p>
          <a:p>
            <a:pPr algn="ctr">
              <a:lnSpc>
                <a:spcPts val="2100"/>
              </a:lnSpc>
            </a:pPr>
            <a:r>
              <a:rPr lang="en-ZA" i="1" dirty="0" smtClean="0">
                <a:solidFill>
                  <a:srgbClr val="004821"/>
                </a:solidFill>
              </a:rPr>
              <a:t>“And it shall be, that unto the place which </a:t>
            </a:r>
            <a:r>
              <a:rPr lang="he-IL" i="1" dirty="0" smtClean="0">
                <a:solidFill>
                  <a:srgbClr val="004821"/>
                </a:solidFill>
              </a:rPr>
              <a:t>יהוה</a:t>
            </a:r>
            <a:r>
              <a:rPr lang="en-ZA" i="1" dirty="0" smtClean="0">
                <a:solidFill>
                  <a:srgbClr val="004821"/>
                </a:solidFill>
              </a:rPr>
              <a:t> your Elohim chooses to make His Name dwell there, there you are to bring all that I command you: . burnt offerings, .. offerings, .. tithes, .. contributions .. your choice offerings which you vow to </a:t>
            </a:r>
            <a:r>
              <a:rPr lang="he-IL" i="1" dirty="0" smtClean="0">
                <a:solidFill>
                  <a:srgbClr val="004821"/>
                </a:solidFill>
              </a:rPr>
              <a:t>יהוה</a:t>
            </a:r>
            <a:r>
              <a:rPr lang="en-US" i="1" dirty="0" smtClean="0">
                <a:solidFill>
                  <a:srgbClr val="004821"/>
                </a:solidFill>
              </a:rPr>
              <a:t>. (</a:t>
            </a:r>
            <a:r>
              <a:rPr lang="en-US" b="1" i="1" dirty="0" smtClean="0">
                <a:solidFill>
                  <a:srgbClr val="004821"/>
                </a:solidFill>
              </a:rPr>
              <a:t>Deuteronomy 12:11)</a:t>
            </a:r>
          </a:p>
          <a:p>
            <a:pPr algn="ctr">
              <a:lnSpc>
                <a:spcPts val="2100"/>
              </a:lnSpc>
            </a:pPr>
            <a:r>
              <a:rPr lang="en-ZA" i="1" dirty="0" smtClean="0">
                <a:solidFill>
                  <a:srgbClr val="004821"/>
                </a:solidFill>
              </a:rPr>
              <a:t>Thus said </a:t>
            </a:r>
            <a:r>
              <a:rPr lang="he-IL" i="1" dirty="0" smtClean="0">
                <a:solidFill>
                  <a:srgbClr val="004821"/>
                </a:solidFill>
              </a:rPr>
              <a:t>יהוה</a:t>
            </a:r>
            <a:r>
              <a:rPr lang="en-ZA" i="1" dirty="0" smtClean="0">
                <a:solidFill>
                  <a:srgbClr val="004821"/>
                </a:solidFill>
              </a:rPr>
              <a:t>, “The heavens are My throne, and the earth is My footstool. Where is this house that you build for Me? And where is this place of My rest? </a:t>
            </a:r>
            <a:r>
              <a:rPr lang="en-US" b="1" i="1" dirty="0" smtClean="0">
                <a:solidFill>
                  <a:srgbClr val="004821"/>
                </a:solidFill>
              </a:rPr>
              <a:t>(Isaiah 66:1)</a:t>
            </a:r>
          </a:p>
          <a:p>
            <a:pPr algn="ctr">
              <a:lnSpc>
                <a:spcPts val="2100"/>
              </a:lnSpc>
            </a:pPr>
            <a:r>
              <a:rPr lang="en-ZA" i="1" dirty="0" smtClean="0">
                <a:solidFill>
                  <a:srgbClr val="004821"/>
                </a:solidFill>
              </a:rPr>
              <a:t>Do you not know that you are a Dwelling Place of Elohim and that the Spirit of Elohim dwells in you? If anyone destroys the Dwelling Place of Elohim, Elohim shall destroy him. For the Dwelling Place of Elohim is set-apart, which you are</a:t>
            </a:r>
            <a:r>
              <a:rPr lang="en-ZA" b="1" i="1" dirty="0" smtClean="0">
                <a:solidFill>
                  <a:srgbClr val="004821"/>
                </a:solidFill>
              </a:rPr>
              <a:t>. (1 Corinthians 3:16-17)</a:t>
            </a:r>
          </a:p>
          <a:p>
            <a:pPr algn="ctr">
              <a:lnSpc>
                <a:spcPts val="2100"/>
              </a:lnSpc>
            </a:pPr>
            <a:r>
              <a:rPr lang="en-ZA" b="1" i="1" dirty="0" smtClean="0">
                <a:solidFill>
                  <a:srgbClr val="004821"/>
                </a:solidFill>
              </a:rPr>
              <a:t> </a:t>
            </a:r>
            <a:r>
              <a:rPr lang="en-ZA" i="1" dirty="0" smtClean="0">
                <a:solidFill>
                  <a:srgbClr val="004821"/>
                </a:solidFill>
              </a:rPr>
              <a:t>What, then, shall we say? Shall we continue in sin, to let favour increase? </a:t>
            </a:r>
            <a:r>
              <a:rPr lang="en-ZA" b="1" i="1" dirty="0" smtClean="0">
                <a:solidFill>
                  <a:srgbClr val="004821"/>
                </a:solidFill>
              </a:rPr>
              <a:t>(Romans 6:1)</a:t>
            </a:r>
          </a:p>
          <a:p>
            <a:pPr>
              <a:lnSpc>
                <a:spcPts val="2100"/>
              </a:lnSpc>
            </a:pPr>
            <a:r>
              <a:rPr lang="en-US" dirty="0" smtClean="0"/>
              <a:t> We still offer sacrifices on the altar. It is up to us to keep our hearts clean and stay pure in thought and deed. May we worship the Father in Spirit and in Truth, and may our tithe be offered from our hearts with joy. (John 4:19-24).</a:t>
            </a:r>
            <a:endParaRPr lang="en-ZA" dirty="0" smtClean="0"/>
          </a:p>
          <a:p>
            <a:pPr>
              <a:lnSpc>
                <a:spcPts val="2100"/>
              </a:lnSpc>
            </a:pPr>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RE’EH “SEE”: BLESSING AND CURSE</a:t>
            </a:r>
            <a:endParaRPr lang="en-ZA" dirty="0"/>
          </a:p>
        </p:txBody>
      </p:sp>
      <p:sp>
        <p:nvSpPr>
          <p:cNvPr id="3" name="Content Placeholder 2"/>
          <p:cNvSpPr>
            <a:spLocks noGrp="1"/>
          </p:cNvSpPr>
          <p:nvPr>
            <p:ph idx="1"/>
          </p:nvPr>
        </p:nvSpPr>
        <p:spPr/>
        <p:txBody>
          <a:bodyPr>
            <a:normAutofit fontScale="85000" lnSpcReduction="20000"/>
          </a:bodyPr>
          <a:lstStyle/>
          <a:p>
            <a:pPr algn="ctr"/>
            <a:r>
              <a:rPr lang="en-ZA" sz="2600" i="1" dirty="0" smtClean="0">
                <a:solidFill>
                  <a:srgbClr val="004821"/>
                </a:solidFill>
              </a:rPr>
              <a:t>‘See, I am setting before you today a </a:t>
            </a:r>
            <a:r>
              <a:rPr lang="en-ZA" sz="2600" b="1" i="1" dirty="0" smtClean="0">
                <a:solidFill>
                  <a:srgbClr val="004821"/>
                </a:solidFill>
              </a:rPr>
              <a:t>blessing and a curs</a:t>
            </a:r>
            <a:r>
              <a:rPr lang="en-ZA" sz="2600" i="1" dirty="0" smtClean="0">
                <a:solidFill>
                  <a:srgbClr val="004821"/>
                </a:solidFill>
              </a:rPr>
              <a:t>e: the blessing, </a:t>
            </a:r>
            <a:r>
              <a:rPr lang="en-ZA" sz="2600" b="1" i="1" dirty="0" smtClean="0">
                <a:solidFill>
                  <a:srgbClr val="004821"/>
                </a:solidFill>
              </a:rPr>
              <a:t>when</a:t>
            </a:r>
            <a:r>
              <a:rPr lang="en-ZA" sz="2600" i="1" dirty="0" smtClean="0">
                <a:solidFill>
                  <a:srgbClr val="004821"/>
                </a:solidFill>
              </a:rPr>
              <a:t> you </a:t>
            </a:r>
            <a:r>
              <a:rPr lang="en-ZA" sz="2600" b="1" i="1" dirty="0" smtClean="0">
                <a:solidFill>
                  <a:srgbClr val="004821"/>
                </a:solidFill>
              </a:rPr>
              <a:t>obey </a:t>
            </a:r>
            <a:r>
              <a:rPr lang="en-ZA" sz="2600" i="1" dirty="0" smtClean="0">
                <a:solidFill>
                  <a:srgbClr val="004821"/>
                </a:solidFill>
              </a:rPr>
              <a:t>the commands of </a:t>
            </a:r>
            <a:r>
              <a:rPr lang="he-IL" sz="2600" i="1" dirty="0" smtClean="0">
                <a:solidFill>
                  <a:srgbClr val="004821"/>
                </a:solidFill>
              </a:rPr>
              <a:t>יהוה</a:t>
            </a:r>
            <a:r>
              <a:rPr lang="en-ZA" sz="2600" i="1" dirty="0" smtClean="0">
                <a:solidFill>
                  <a:srgbClr val="004821"/>
                </a:solidFill>
              </a:rPr>
              <a:t> your Elohim which I command you today; and the </a:t>
            </a:r>
            <a:r>
              <a:rPr lang="en-ZA" sz="2600" b="1" i="1" dirty="0" smtClean="0">
                <a:solidFill>
                  <a:srgbClr val="004821"/>
                </a:solidFill>
              </a:rPr>
              <a:t>curse</a:t>
            </a:r>
            <a:r>
              <a:rPr lang="en-ZA" sz="2600" i="1" dirty="0" smtClean="0">
                <a:solidFill>
                  <a:srgbClr val="004821"/>
                </a:solidFill>
              </a:rPr>
              <a:t>, </a:t>
            </a:r>
            <a:r>
              <a:rPr lang="en-ZA" sz="2600" b="1" i="1" dirty="0" smtClean="0">
                <a:solidFill>
                  <a:srgbClr val="004821"/>
                </a:solidFill>
              </a:rPr>
              <a:t>if</a:t>
            </a:r>
            <a:r>
              <a:rPr lang="en-ZA" sz="2600" i="1" dirty="0" smtClean="0">
                <a:solidFill>
                  <a:srgbClr val="004821"/>
                </a:solidFill>
              </a:rPr>
              <a:t> you </a:t>
            </a:r>
            <a:r>
              <a:rPr lang="en-ZA" sz="2600" b="1" i="1" dirty="0" smtClean="0">
                <a:solidFill>
                  <a:srgbClr val="004821"/>
                </a:solidFill>
              </a:rPr>
              <a:t>do not obey </a:t>
            </a:r>
            <a:r>
              <a:rPr lang="en-ZA" sz="2600" i="1" dirty="0" smtClean="0">
                <a:solidFill>
                  <a:srgbClr val="004821"/>
                </a:solidFill>
              </a:rPr>
              <a:t>the commands of </a:t>
            </a:r>
            <a:r>
              <a:rPr lang="he-IL" sz="2600" i="1" dirty="0" smtClean="0">
                <a:solidFill>
                  <a:srgbClr val="004821"/>
                </a:solidFill>
              </a:rPr>
              <a:t>יהוה</a:t>
            </a:r>
            <a:r>
              <a:rPr lang="en-ZA" sz="2600" i="1" dirty="0" smtClean="0">
                <a:solidFill>
                  <a:srgbClr val="004821"/>
                </a:solidFill>
              </a:rPr>
              <a:t> your Elohim, but turn aside from the way which I command you today, to go after other mighty ones which you have not known. </a:t>
            </a:r>
            <a:r>
              <a:rPr lang="en-US" sz="2600" b="1" i="1" dirty="0" smtClean="0">
                <a:solidFill>
                  <a:srgbClr val="004821"/>
                </a:solidFill>
              </a:rPr>
              <a:t>(Deuteronomy 11:26-28)</a:t>
            </a:r>
          </a:p>
          <a:p>
            <a:r>
              <a:rPr lang="en-ZA" sz="2600" dirty="0" smtClean="0"/>
              <a:t>While </a:t>
            </a:r>
            <a:r>
              <a:rPr lang="en-ZA" sz="2600" i="1" dirty="0" smtClean="0"/>
              <a:t>“</a:t>
            </a:r>
            <a:r>
              <a:rPr lang="en-ZA" sz="2600" i="1" dirty="0" err="1" smtClean="0"/>
              <a:t>re’eh</a:t>
            </a:r>
            <a:r>
              <a:rPr lang="en-ZA" sz="2600" i="1" dirty="0" smtClean="0"/>
              <a:t>” </a:t>
            </a:r>
            <a:r>
              <a:rPr lang="en-ZA" sz="2600" dirty="0" smtClean="0"/>
              <a:t>means to </a:t>
            </a:r>
            <a:r>
              <a:rPr lang="en-ZA" sz="2600" i="1" dirty="0" smtClean="0"/>
              <a:t>“see”, </a:t>
            </a:r>
            <a:r>
              <a:rPr lang="en-ZA" sz="2600" dirty="0" smtClean="0"/>
              <a:t>it also means </a:t>
            </a:r>
            <a:r>
              <a:rPr lang="en-ZA" sz="2600" i="1" dirty="0" smtClean="0"/>
              <a:t>“to behold a vision” </a:t>
            </a:r>
            <a:r>
              <a:rPr lang="en-ZA" sz="2600" dirty="0" smtClean="0"/>
              <a:t>or </a:t>
            </a:r>
            <a:r>
              <a:rPr lang="en-ZA" sz="2600" i="1" dirty="0" smtClean="0"/>
              <a:t>“to envision”, </a:t>
            </a:r>
            <a:r>
              <a:rPr lang="en-ZA" sz="2600" dirty="0" smtClean="0"/>
              <a:t>and also “</a:t>
            </a:r>
            <a:r>
              <a:rPr lang="en-ZA" sz="2600" i="1" dirty="0" smtClean="0"/>
              <a:t>to consider” </a:t>
            </a:r>
            <a:r>
              <a:rPr lang="en-ZA" sz="2600" dirty="0" smtClean="0"/>
              <a:t>a matter, </a:t>
            </a:r>
            <a:r>
              <a:rPr lang="en-ZA" sz="2600" i="1" dirty="0" smtClean="0"/>
              <a:t>to “understand” or “comprehend” or “to regard” or “contemplate”, “to be seen” or “appear</a:t>
            </a:r>
            <a:r>
              <a:rPr lang="en-ZA" sz="2600" dirty="0" smtClean="0"/>
              <a:t>”, as well as </a:t>
            </a:r>
            <a:r>
              <a:rPr lang="en-ZA" sz="2600" i="1" dirty="0" smtClean="0"/>
              <a:t>“to show” or “be shown” </a:t>
            </a:r>
            <a:r>
              <a:rPr lang="en-ZA" sz="2600" dirty="0" smtClean="0"/>
              <a:t>something. In context it means</a:t>
            </a:r>
            <a:r>
              <a:rPr lang="en-ZA" sz="2600" i="1" dirty="0" smtClean="0"/>
              <a:t> “to look after” or “provide” and to “bring about” or “cause us to experience</a:t>
            </a:r>
            <a:r>
              <a:rPr lang="en-ZA" sz="2600" dirty="0" smtClean="0"/>
              <a:t>” either evil or good. We are to</a:t>
            </a:r>
            <a:r>
              <a:rPr lang="en-US" sz="2600" dirty="0" smtClean="0"/>
              <a:t> perceive the word in such a way as to understand that obedience: </a:t>
            </a:r>
          </a:p>
          <a:p>
            <a:pPr marL="182563" indent="-182563">
              <a:buFont typeface="Arial" pitchFamily="34" charset="0"/>
              <a:buChar char="•"/>
            </a:pPr>
            <a:r>
              <a:rPr lang="en-US" sz="2600" dirty="0" smtClean="0"/>
              <a:t>Brings prosperity; </a:t>
            </a:r>
          </a:p>
          <a:p>
            <a:pPr marL="182563" indent="-182563">
              <a:buFont typeface="Arial" pitchFamily="34" charset="0"/>
              <a:buChar char="•"/>
            </a:pPr>
            <a:r>
              <a:rPr lang="en-US" sz="2600" dirty="0" smtClean="0"/>
              <a:t>Produces spiritual transformation, and; </a:t>
            </a:r>
          </a:p>
          <a:p>
            <a:pPr marL="182563" indent="-182563">
              <a:buFont typeface="Arial" pitchFamily="34" charset="0"/>
              <a:buChar char="•"/>
            </a:pPr>
            <a:r>
              <a:rPr lang="en-US" sz="2600" dirty="0" smtClean="0"/>
              <a:t>Progresses the believer to the point where he realizes the highest blessing is in the doing of the mitzvah.</a:t>
            </a:r>
          </a:p>
          <a:p>
            <a:endParaRPr lang="en-ZA" dirty="0" smtClean="0"/>
          </a:p>
          <a:p>
            <a:endParaRPr lang="en-ZA" dirty="0" smtClean="0"/>
          </a:p>
          <a:p>
            <a:endParaRPr lang="en-ZA"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HAFTORAH READING:  ISAIAH 44:11-45:5</a:t>
            </a:r>
            <a:endParaRPr lang="en-ZA" dirty="0"/>
          </a:p>
        </p:txBody>
      </p:sp>
      <p:sp>
        <p:nvSpPr>
          <p:cNvPr id="3" name="Content Placeholder 2"/>
          <p:cNvSpPr>
            <a:spLocks noGrp="1"/>
          </p:cNvSpPr>
          <p:nvPr>
            <p:ph idx="1"/>
          </p:nvPr>
        </p:nvSpPr>
        <p:spPr>
          <a:xfrm>
            <a:off x="467544" y="1600200"/>
            <a:ext cx="8229600" cy="5257800"/>
          </a:xfrm>
        </p:spPr>
        <p:txBody>
          <a:bodyPr>
            <a:noAutofit/>
          </a:bodyPr>
          <a:lstStyle/>
          <a:p>
            <a:pPr>
              <a:lnSpc>
                <a:spcPts val="2100"/>
              </a:lnSpc>
            </a:pPr>
            <a:r>
              <a:rPr lang="en-US" i="1" dirty="0" smtClean="0">
                <a:solidFill>
                  <a:srgbClr val="004821"/>
                </a:solidFill>
              </a:rPr>
              <a:t>44:10–20</a:t>
            </a:r>
            <a:r>
              <a:rPr lang="en-US" dirty="0" smtClean="0"/>
              <a:t> This portion of Scripture reveals the folly of worshipping the created instead of the Creator (also Rom 1:18–25).</a:t>
            </a:r>
            <a:endParaRPr lang="en-ZA" dirty="0" smtClean="0"/>
          </a:p>
          <a:p>
            <a:pPr>
              <a:lnSpc>
                <a:spcPts val="2100"/>
              </a:lnSpc>
            </a:pPr>
            <a:r>
              <a:rPr lang="en-US" i="1" dirty="0" smtClean="0">
                <a:solidFill>
                  <a:srgbClr val="004821"/>
                </a:solidFill>
              </a:rPr>
              <a:t>44:13</a:t>
            </a:r>
            <a:r>
              <a:rPr lang="en-US" dirty="0" smtClean="0"/>
              <a:t> Makes it after the likeness of a man, according to the beauty [splendor, glory] of a man. </a:t>
            </a:r>
            <a:endParaRPr lang="en-ZA" dirty="0" smtClean="0"/>
          </a:p>
          <a:p>
            <a:pPr>
              <a:lnSpc>
                <a:spcPts val="2100"/>
              </a:lnSpc>
            </a:pPr>
            <a:r>
              <a:rPr lang="en-US" i="1" dirty="0" smtClean="0">
                <a:solidFill>
                  <a:srgbClr val="004821"/>
                </a:solidFill>
              </a:rPr>
              <a:t>44:14</a:t>
            </a:r>
            <a:r>
              <a:rPr lang="en-US" dirty="0" smtClean="0"/>
              <a:t> The rain nourishes it. That which makes something or contributes to something’s creation logically must be greater than the thing created. </a:t>
            </a:r>
            <a:endParaRPr lang="en-ZA" dirty="0" smtClean="0"/>
          </a:p>
          <a:p>
            <a:pPr>
              <a:lnSpc>
                <a:spcPts val="2100"/>
              </a:lnSpc>
            </a:pPr>
            <a:r>
              <a:rPr lang="en-US" i="1" dirty="0" smtClean="0">
                <a:solidFill>
                  <a:srgbClr val="004821"/>
                </a:solidFill>
              </a:rPr>
              <a:t>44:20 He feeds on ashes. </a:t>
            </a:r>
            <a:r>
              <a:rPr lang="en-US" dirty="0" smtClean="0"/>
              <a:t>Worship of anyone or anything other than </a:t>
            </a:r>
            <a:r>
              <a:rPr lang="he-IL" dirty="0" smtClean="0"/>
              <a:t>יהוה</a:t>
            </a:r>
            <a:r>
              <a:rPr lang="he-IL" i="1" dirty="0" smtClean="0"/>
              <a:t> </a:t>
            </a:r>
            <a:r>
              <a:rPr lang="en-ZA" i="1" dirty="0" smtClean="0"/>
              <a:t> </a:t>
            </a:r>
            <a:r>
              <a:rPr lang="en-US" dirty="0" smtClean="0"/>
              <a:t>is considered feeding on ashes (nothingness) and is the product of a deceived heart. </a:t>
            </a:r>
            <a:endParaRPr lang="en-ZA" dirty="0" smtClean="0"/>
          </a:p>
          <a:p>
            <a:pPr>
              <a:lnSpc>
                <a:spcPts val="2100"/>
              </a:lnSpc>
            </a:pPr>
            <a:r>
              <a:rPr lang="en-US" i="1" dirty="0" smtClean="0">
                <a:solidFill>
                  <a:srgbClr val="004821"/>
                </a:solidFill>
              </a:rPr>
              <a:t>44:21 You are my servant, O Jacob.</a:t>
            </a:r>
            <a:r>
              <a:rPr lang="en-US" dirty="0" smtClean="0"/>
              <a:t> Consider how it is preferable to be a servant of </a:t>
            </a:r>
            <a:r>
              <a:rPr lang="he-IL" dirty="0" smtClean="0"/>
              <a:t>יהוה</a:t>
            </a:r>
            <a:r>
              <a:rPr lang="en-US" dirty="0" smtClean="0"/>
              <a:t> while worshipping the one true Creator compared to being a king and worshipping the spiritual idols of one’s own deceived mind.</a:t>
            </a:r>
            <a:endParaRPr lang="en-ZA" dirty="0" smtClean="0"/>
          </a:p>
          <a:p>
            <a:pPr>
              <a:lnSpc>
                <a:spcPts val="2100"/>
              </a:lnSpc>
            </a:pPr>
            <a:r>
              <a:rPr lang="en-US" i="1" dirty="0" smtClean="0">
                <a:solidFill>
                  <a:srgbClr val="004821"/>
                </a:solidFill>
              </a:rPr>
              <a:t>44:22 I have blotted out … redeemed you.</a:t>
            </a:r>
            <a:r>
              <a:rPr lang="en-US" dirty="0" smtClean="0"/>
              <a:t> As the Righteous Judge of the universe, he has the ability to forgive us of our sins and to grant us eternal life. No religious systems on planet earth promise forgiveness and redemption.</a:t>
            </a:r>
            <a:endParaRPr lang="en-ZA" dirty="0"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HAFTORAH READING:  CYRUS</a:t>
            </a:r>
            <a:endParaRPr lang="en-ZA" dirty="0"/>
          </a:p>
        </p:txBody>
      </p:sp>
      <p:sp>
        <p:nvSpPr>
          <p:cNvPr id="3" name="Content Placeholder 2"/>
          <p:cNvSpPr>
            <a:spLocks noGrp="1"/>
          </p:cNvSpPr>
          <p:nvPr>
            <p:ph idx="1"/>
          </p:nvPr>
        </p:nvSpPr>
        <p:spPr/>
        <p:txBody>
          <a:bodyPr/>
          <a:lstStyle/>
          <a:p>
            <a:r>
              <a:rPr lang="en-US" i="1" dirty="0" smtClean="0">
                <a:solidFill>
                  <a:srgbClr val="004821"/>
                </a:solidFill>
              </a:rPr>
              <a:t>44:28–45:1-5 Cyrus</a:t>
            </a:r>
            <a:r>
              <a:rPr lang="en-US" dirty="0" smtClean="0"/>
              <a:t>. This prophecy of Isaiah concerning Cyrus, the first king of the Persian empire, was made circa 712 </a:t>
            </a:r>
            <a:r>
              <a:rPr lang="en-US" dirty="0" err="1" smtClean="0"/>
              <a:t>b.c</a:t>
            </a:r>
            <a:r>
              <a:rPr lang="en-US" dirty="0" smtClean="0"/>
              <a:t>., which was more than 100 years before Cyrus was even born. Of this, Josephus, the first century Jewish historian, records that Cyrus purposed to restore the Jews to their land and to rebuild the temple in Jerusalem based on his </a:t>
            </a:r>
            <a:r>
              <a:rPr lang="en-US" i="1" dirty="0" smtClean="0">
                <a:solidFill>
                  <a:srgbClr val="C00000"/>
                </a:solidFill>
              </a:rPr>
              <a:t>“reading the book which Isaiah left behind him of his prophecies; for this prophet said that God had spoken thus to him in a secret vision, ‘My will is, that Cyrus, whom I have appointed to be king over many and great nations, send [sic] back my people to their own land, and build my temple.’ This was foretold by Isaiah one hundred and forty years before the temple was demolished. Accordingly, when Cyrus read this, and admired the divine power, an earnest desire and ambition seized upon him to fulfill what was so written” (Antiquities 11.1).</a:t>
            </a:r>
            <a:endParaRPr lang="en-ZA" i="1" dirty="0" smtClean="0">
              <a:solidFill>
                <a:srgbClr val="C00000"/>
              </a:solidFill>
            </a:endParaRPr>
          </a:p>
          <a:p>
            <a:endParaRPr lang="en-ZA"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LIVING TORAH </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“Do not think that I came to destroy the Torah or the Prophets. I did not come to destroy but to complete. </a:t>
            </a:r>
            <a:r>
              <a:rPr lang="en-ZA" b="1" i="1" dirty="0" smtClean="0">
                <a:solidFill>
                  <a:srgbClr val="004821"/>
                </a:solidFill>
              </a:rPr>
              <a:t>(Matthew 5:17)</a:t>
            </a:r>
          </a:p>
          <a:p>
            <a:pPr algn="ctr">
              <a:lnSpc>
                <a:spcPts val="2100"/>
              </a:lnSpc>
            </a:pPr>
            <a:r>
              <a:rPr lang="en-ZA" i="1" dirty="0" smtClean="0">
                <a:solidFill>
                  <a:srgbClr val="004821"/>
                </a:solidFill>
              </a:rPr>
              <a:t>‘See, I am setting before you today a blessing and a curse</a:t>
            </a:r>
            <a:r>
              <a:rPr lang="en-ZA" b="1" i="1" dirty="0" smtClean="0">
                <a:solidFill>
                  <a:srgbClr val="004821"/>
                </a:solidFill>
              </a:rPr>
              <a:t>: (Deuteronomy 11:26)</a:t>
            </a:r>
          </a:p>
          <a:p>
            <a:pPr marL="363538" indent="-363538">
              <a:lnSpc>
                <a:spcPts val="2100"/>
              </a:lnSpc>
              <a:buFont typeface="+mj-lt"/>
              <a:buAutoNum type="arabicPeriod"/>
            </a:pPr>
            <a:r>
              <a:rPr lang="en-US" dirty="0" smtClean="0"/>
              <a:t>Our lives consist of moment-by-moment decisions; choices of alternatives. We can go right or left, stop or proceed, speak or be silent, follow </a:t>
            </a:r>
            <a:r>
              <a:rPr lang="he-IL" dirty="0" smtClean="0"/>
              <a:t>יהושע</a:t>
            </a:r>
            <a:r>
              <a:rPr lang="en-US" dirty="0" smtClean="0"/>
              <a:t> or live for ourselves, and so on. Choosing is constantly required, even demanded, and the results of our choices are momentous! For our benefit, we glean lessons from ancient Israel's experience: </a:t>
            </a:r>
          </a:p>
          <a:p>
            <a:pPr marL="363538" indent="-363538">
              <a:lnSpc>
                <a:spcPts val="2100"/>
              </a:lnSpc>
              <a:buFont typeface="+mj-lt"/>
              <a:buAutoNum type="arabicPeriod"/>
            </a:pPr>
            <a:r>
              <a:rPr lang="en-US" dirty="0" smtClean="0"/>
              <a:t>Understanding the will of Elohim [see 1 John 3:23] Every step we take along the road of obedience to His revelation is a step closer to the Almighty. </a:t>
            </a:r>
          </a:p>
          <a:p>
            <a:pPr marL="363538" indent="-363538">
              <a:lnSpc>
                <a:spcPts val="2100"/>
              </a:lnSpc>
              <a:buFont typeface="+mj-lt"/>
              <a:buAutoNum type="arabicPeriod"/>
            </a:pPr>
            <a:r>
              <a:rPr lang="en-US" dirty="0" smtClean="0"/>
              <a:t>It is impossible to remain the same once we have come into the knowledge of His will. We will either become better or worse. </a:t>
            </a:r>
          </a:p>
          <a:p>
            <a:pPr marL="363538" indent="-363538">
              <a:lnSpc>
                <a:spcPts val="2100"/>
              </a:lnSpc>
              <a:buFont typeface="+mj-lt"/>
              <a:buAutoNum type="arabicPeriod"/>
            </a:pPr>
            <a:r>
              <a:rPr lang="en-US" dirty="0" smtClean="0"/>
              <a:t>Material possessions are not always absolute blessings. Diligence (not relaxation) in faith was requisite. Whether we are rich or poor, success depends upon our choices.</a:t>
            </a:r>
            <a:endParaRPr lang="en-ZA" dirty="0" smtClean="0"/>
          </a:p>
          <a:p>
            <a:pPr>
              <a:lnSpc>
                <a:spcPts val="2100"/>
              </a:lnSpc>
            </a:pPr>
            <a:endParaRPr lang="en-ZA"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CONCLUSION</a:t>
            </a:r>
            <a:endParaRPr lang="en-ZA" dirty="0"/>
          </a:p>
        </p:txBody>
      </p:sp>
      <p:sp>
        <p:nvSpPr>
          <p:cNvPr id="3" name="Content Placeholder 2"/>
          <p:cNvSpPr>
            <a:spLocks noGrp="1"/>
          </p:cNvSpPr>
          <p:nvPr>
            <p:ph idx="1"/>
          </p:nvPr>
        </p:nvSpPr>
        <p:spPr/>
        <p:txBody>
          <a:bodyPr>
            <a:noAutofit/>
          </a:bodyPr>
          <a:lstStyle/>
          <a:p>
            <a:pPr>
              <a:lnSpc>
                <a:spcPts val="2100"/>
              </a:lnSpc>
            </a:pPr>
            <a:r>
              <a:rPr lang="en-ZA" b="0" dirty="0" smtClean="0"/>
              <a:t>Broadly speaking, a person’s observance can fall into one of three categories:</a:t>
            </a:r>
          </a:p>
          <a:p>
            <a:pPr marL="457200" indent="-457200">
              <a:lnSpc>
                <a:spcPts val="2100"/>
              </a:lnSpc>
              <a:buFont typeface="+mj-lt"/>
              <a:buAutoNum type="arabicPeriod"/>
            </a:pPr>
            <a:r>
              <a:rPr lang="en-ZA" b="0" i="1" dirty="0" smtClean="0"/>
              <a:t>Plain obedience. At this level, a person is willing to observe the </a:t>
            </a:r>
            <a:r>
              <a:rPr lang="en-ZA" b="0" i="1" dirty="0" err="1" smtClean="0"/>
              <a:t>mitzvos</a:t>
            </a:r>
            <a:r>
              <a:rPr lang="en-ZA" b="0" i="1" dirty="0" smtClean="0"/>
              <a:t> </a:t>
            </a:r>
            <a:r>
              <a:rPr lang="en-ZA" b="0" dirty="0" smtClean="0"/>
              <a:t>(commandments) because he is aware of a Higher Authority. However, his observance is not inspired by an understanding or appreciation of the Torah; he simply “accepts the yoke of heaven.”</a:t>
            </a:r>
          </a:p>
          <a:p>
            <a:pPr marL="457200" indent="-457200">
              <a:lnSpc>
                <a:spcPts val="2100"/>
              </a:lnSpc>
              <a:buFont typeface="+mj-lt"/>
              <a:buAutoNum type="arabicPeriod"/>
            </a:pPr>
            <a:r>
              <a:rPr lang="en-ZA" b="0" i="1" dirty="0" smtClean="0"/>
              <a:t>Intellectual appreciation</a:t>
            </a:r>
            <a:r>
              <a:rPr lang="en-ZA" b="0" dirty="0" smtClean="0"/>
              <a:t>. A higher level is where a person not only observes the precepts of the Torah out of deference to a Higher Authority, but he also has an intellectual appreciation of the importance of observing the </a:t>
            </a:r>
            <a:r>
              <a:rPr lang="en-ZA" b="0" dirty="0" err="1" smtClean="0"/>
              <a:t>mitzvos</a:t>
            </a:r>
            <a:r>
              <a:rPr lang="en-ZA" b="0" dirty="0" smtClean="0"/>
              <a:t>, and he understands the rewards that mitzvah-observance (keeping the commandments) brings. However, even this person has not yet reached perfection. </a:t>
            </a:r>
          </a:p>
          <a:p>
            <a:pPr marL="457200" indent="-457200">
              <a:lnSpc>
                <a:spcPts val="2100"/>
              </a:lnSpc>
              <a:buFont typeface="+mj-lt"/>
              <a:buAutoNum type="arabicPeriod"/>
            </a:pPr>
            <a:r>
              <a:rPr lang="en-ZA" b="0" i="1" dirty="0" smtClean="0"/>
              <a:t>Vision. </a:t>
            </a:r>
            <a:r>
              <a:rPr lang="en-ZA" b="0" dirty="0" smtClean="0"/>
              <a:t>At this level, one does not merely appreciate the value of keeping the Torah’s precepts, one sees (</a:t>
            </a:r>
            <a:r>
              <a:rPr lang="en-ZA" b="0" dirty="0" err="1" smtClean="0"/>
              <a:t>re’eh</a:t>
            </a:r>
            <a:r>
              <a:rPr lang="en-ZA" b="0" dirty="0" smtClean="0"/>
              <a:t>) it. The necessity and positive results of observing the </a:t>
            </a:r>
            <a:r>
              <a:rPr lang="en-ZA" b="0" dirty="0" err="1" smtClean="0"/>
              <a:t>mitzvos</a:t>
            </a:r>
            <a:r>
              <a:rPr lang="en-ZA" b="0" dirty="0" smtClean="0"/>
              <a:t> becomes as clear and self-evident as seeing a physical object with one’s eyes.</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53</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RE’EH</a:t>
            </a:r>
            <a:endParaRPr lang="en-ZA" dirty="0"/>
          </a:p>
        </p:txBody>
      </p:sp>
      <p:sp>
        <p:nvSpPr>
          <p:cNvPr id="3" name="Content Placeholder 2"/>
          <p:cNvSpPr>
            <a:spLocks noGrp="1"/>
          </p:cNvSpPr>
          <p:nvPr>
            <p:ph idx="1"/>
          </p:nvPr>
        </p:nvSpPr>
        <p:spPr/>
        <p:txBody>
          <a:bodyPr>
            <a:normAutofit/>
          </a:bodyPr>
          <a:lstStyle/>
          <a:p>
            <a:r>
              <a:rPr lang="en-ZA" dirty="0" err="1" smtClean="0"/>
              <a:t>Re’eh</a:t>
            </a:r>
            <a:r>
              <a:rPr lang="en-ZA" dirty="0" smtClean="0"/>
              <a:t> is spelt: “</a:t>
            </a:r>
            <a:r>
              <a:rPr lang="en-ZA" dirty="0" err="1" smtClean="0"/>
              <a:t>Reish</a:t>
            </a:r>
            <a:r>
              <a:rPr lang="en-ZA" dirty="0" smtClean="0"/>
              <a:t> – aleph – hey”. </a:t>
            </a:r>
          </a:p>
          <a:p>
            <a:pPr marL="268288" indent="-268288">
              <a:buFont typeface="Arial" pitchFamily="34" charset="0"/>
              <a:buChar char="•"/>
            </a:pPr>
            <a:r>
              <a:rPr lang="en-ZA" i="1" dirty="0" smtClean="0"/>
              <a:t>“</a:t>
            </a:r>
            <a:r>
              <a:rPr lang="en-ZA" i="1" dirty="0" err="1" smtClean="0"/>
              <a:t>Reish</a:t>
            </a:r>
            <a:r>
              <a:rPr lang="en-ZA" i="1" dirty="0" smtClean="0"/>
              <a:t>” </a:t>
            </a:r>
            <a:r>
              <a:rPr lang="en-ZA" dirty="0" smtClean="0"/>
              <a:t>is the “</a:t>
            </a:r>
            <a:r>
              <a:rPr lang="en-ZA" i="1" dirty="0" smtClean="0"/>
              <a:t>head” or “beginning”. </a:t>
            </a:r>
          </a:p>
          <a:p>
            <a:pPr marL="268288" indent="-268288">
              <a:buFont typeface="Arial" pitchFamily="34" charset="0"/>
              <a:buChar char="•"/>
            </a:pPr>
            <a:r>
              <a:rPr lang="en-ZA" dirty="0" smtClean="0"/>
              <a:t>“</a:t>
            </a:r>
            <a:r>
              <a:rPr lang="en-ZA" i="1" dirty="0" smtClean="0"/>
              <a:t>Aleph” is “the ox” </a:t>
            </a:r>
            <a:r>
              <a:rPr lang="en-ZA" dirty="0" smtClean="0"/>
              <a:t>and so is </a:t>
            </a:r>
            <a:r>
              <a:rPr lang="en-ZA" i="1" dirty="0" smtClean="0"/>
              <a:t>“strength” </a:t>
            </a:r>
            <a:r>
              <a:rPr lang="en-ZA" dirty="0" smtClean="0"/>
              <a:t>and/or </a:t>
            </a:r>
            <a:r>
              <a:rPr lang="en-ZA" i="1" dirty="0" smtClean="0"/>
              <a:t>“master”. </a:t>
            </a:r>
          </a:p>
          <a:p>
            <a:pPr marL="268288" indent="-268288">
              <a:buFont typeface="Arial" pitchFamily="34" charset="0"/>
              <a:buChar char="•"/>
            </a:pPr>
            <a:r>
              <a:rPr lang="en-ZA" dirty="0" smtClean="0"/>
              <a:t>“</a:t>
            </a:r>
            <a:r>
              <a:rPr lang="en-ZA" i="1" dirty="0" smtClean="0"/>
              <a:t>Hey”</a:t>
            </a:r>
            <a:r>
              <a:rPr lang="en-ZA" dirty="0" smtClean="0"/>
              <a:t> is </a:t>
            </a:r>
            <a:r>
              <a:rPr lang="en-ZA" i="1" dirty="0" smtClean="0"/>
              <a:t>“the window” </a:t>
            </a:r>
            <a:r>
              <a:rPr lang="en-ZA" dirty="0" smtClean="0"/>
              <a:t>and means “</a:t>
            </a:r>
            <a:r>
              <a:rPr lang="en-ZA" i="1" dirty="0" smtClean="0"/>
              <a:t>revelation”. </a:t>
            </a:r>
          </a:p>
          <a:p>
            <a:r>
              <a:rPr lang="en-ZA" dirty="0" smtClean="0"/>
              <a:t>So we get the picture </a:t>
            </a:r>
            <a:r>
              <a:rPr lang="en-ZA" i="1" dirty="0" smtClean="0"/>
              <a:t>“the beginning of strength is revelation”. </a:t>
            </a:r>
          </a:p>
          <a:p>
            <a:r>
              <a:rPr lang="en-ZA" dirty="0" smtClean="0"/>
              <a:t>The numerical values of </a:t>
            </a:r>
            <a:r>
              <a:rPr lang="en-ZA" dirty="0" err="1" smtClean="0"/>
              <a:t>Re’eh</a:t>
            </a:r>
            <a:r>
              <a:rPr lang="en-ZA" dirty="0" smtClean="0"/>
              <a:t> is 206, </a:t>
            </a:r>
            <a:r>
              <a:rPr lang="en-ZA" dirty="0" err="1" smtClean="0"/>
              <a:t>Reish</a:t>
            </a:r>
            <a:r>
              <a:rPr lang="en-ZA" dirty="0" smtClean="0"/>
              <a:t> is 200, Aleph is 1 and Hey is 5. 206 also equals “</a:t>
            </a:r>
            <a:r>
              <a:rPr lang="en-ZA" i="1" dirty="0" smtClean="0"/>
              <a:t>debar”</a:t>
            </a:r>
            <a:r>
              <a:rPr lang="en-ZA" dirty="0" smtClean="0"/>
              <a:t> or the </a:t>
            </a:r>
            <a:r>
              <a:rPr lang="en-ZA" i="1" dirty="0" smtClean="0"/>
              <a:t>“word”, “</a:t>
            </a:r>
            <a:r>
              <a:rPr lang="en-ZA" i="1" dirty="0" err="1" smtClean="0"/>
              <a:t>dabar</a:t>
            </a:r>
            <a:r>
              <a:rPr lang="en-ZA" i="1" dirty="0" smtClean="0"/>
              <a:t>” or “to speak”. </a:t>
            </a:r>
            <a:r>
              <a:rPr lang="en-ZA" dirty="0" smtClean="0"/>
              <a:t>206 is also the number of </a:t>
            </a:r>
            <a:r>
              <a:rPr lang="en-ZA" i="1" dirty="0" smtClean="0"/>
              <a:t>“</a:t>
            </a:r>
            <a:r>
              <a:rPr lang="en-ZA" i="1" dirty="0" err="1" smtClean="0"/>
              <a:t>a’rah</a:t>
            </a:r>
            <a:r>
              <a:rPr lang="en-ZA" i="1" dirty="0" smtClean="0"/>
              <a:t>” </a:t>
            </a:r>
            <a:r>
              <a:rPr lang="en-ZA" dirty="0" smtClean="0"/>
              <a:t>which is </a:t>
            </a:r>
            <a:r>
              <a:rPr lang="en-ZA" i="1" dirty="0" smtClean="0"/>
              <a:t>“to curse” </a:t>
            </a:r>
            <a:r>
              <a:rPr lang="en-ZA" dirty="0" smtClean="0"/>
              <a:t>and </a:t>
            </a:r>
            <a:r>
              <a:rPr lang="en-ZA" i="1" dirty="0" smtClean="0"/>
              <a:t>“</a:t>
            </a:r>
            <a:r>
              <a:rPr lang="en-ZA" i="1" dirty="0" err="1" smtClean="0"/>
              <a:t>bedar</a:t>
            </a:r>
            <a:r>
              <a:rPr lang="en-ZA" i="1" dirty="0" smtClean="0"/>
              <a:t>” </a:t>
            </a:r>
            <a:r>
              <a:rPr lang="en-ZA" dirty="0" smtClean="0"/>
              <a:t>meaning </a:t>
            </a:r>
            <a:r>
              <a:rPr lang="en-ZA" i="1" dirty="0" smtClean="0"/>
              <a:t>“to scatter”. </a:t>
            </a:r>
            <a:r>
              <a:rPr lang="en-ZA" dirty="0" smtClean="0"/>
              <a:t>In these verses, Elohim is indeed saying that, if </a:t>
            </a:r>
            <a:r>
              <a:rPr lang="en-ZA" dirty="0" err="1" smtClean="0"/>
              <a:t>B’nei</a:t>
            </a:r>
            <a:r>
              <a:rPr lang="en-ZA" dirty="0" smtClean="0"/>
              <a:t> Israel doesn’t obey Torah, He has spoken a curse to scatter them from off the Land.</a:t>
            </a:r>
          </a:p>
          <a:p>
            <a:r>
              <a:rPr lang="en-ZA" dirty="0" smtClean="0"/>
              <a:t>If we are wise and obey His Torah, we will </a:t>
            </a:r>
            <a:r>
              <a:rPr lang="en-ZA" i="1" dirty="0" smtClean="0"/>
              <a:t>“see light”</a:t>
            </a:r>
          </a:p>
          <a:p>
            <a:pPr algn="ctr"/>
            <a:r>
              <a:rPr lang="en-ZA" i="1" dirty="0" smtClean="0">
                <a:solidFill>
                  <a:srgbClr val="004821"/>
                </a:solidFill>
              </a:rPr>
              <a:t> Wisdom is good with an inheritance, and an advantage to those who see the sun. (</a:t>
            </a:r>
            <a:r>
              <a:rPr lang="en-ZA" i="1" dirty="0" err="1" smtClean="0">
                <a:solidFill>
                  <a:srgbClr val="004821"/>
                </a:solidFill>
              </a:rPr>
              <a:t>re’eh</a:t>
            </a:r>
            <a:r>
              <a:rPr lang="en-ZA" i="1" dirty="0" smtClean="0">
                <a:solidFill>
                  <a:srgbClr val="004821"/>
                </a:solidFill>
              </a:rPr>
              <a:t> ha </a:t>
            </a:r>
            <a:r>
              <a:rPr lang="en-ZA" i="1" dirty="0" err="1" smtClean="0">
                <a:solidFill>
                  <a:srgbClr val="004821"/>
                </a:solidFill>
              </a:rPr>
              <a:t>shemesh</a:t>
            </a:r>
            <a:r>
              <a:rPr lang="en-ZA" i="1" dirty="0" smtClean="0">
                <a:solidFill>
                  <a:srgbClr val="004821"/>
                </a:solidFill>
              </a:rPr>
              <a:t>, or see the light) </a:t>
            </a:r>
            <a:r>
              <a:rPr lang="en-ZA" b="1" i="1" dirty="0" smtClean="0">
                <a:solidFill>
                  <a:srgbClr val="004821"/>
                </a:solidFill>
              </a:rPr>
              <a:t>(Ecclesiastes 7:11)</a:t>
            </a:r>
            <a:endParaRPr lang="en-ZA" b="1" i="1" dirty="0">
              <a:solidFill>
                <a:srgbClr val="00482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SEE</a:t>
            </a:r>
            <a:endParaRPr lang="en-ZA" dirty="0"/>
          </a:p>
        </p:txBody>
      </p:sp>
      <p:sp>
        <p:nvSpPr>
          <p:cNvPr id="3" name="Content Placeholder 2"/>
          <p:cNvSpPr>
            <a:spLocks noGrp="1"/>
          </p:cNvSpPr>
          <p:nvPr>
            <p:ph idx="1"/>
          </p:nvPr>
        </p:nvSpPr>
        <p:spPr/>
        <p:txBody>
          <a:bodyPr>
            <a:noAutofit/>
          </a:bodyPr>
          <a:lstStyle/>
          <a:p>
            <a:pPr>
              <a:lnSpc>
                <a:spcPts val="2400"/>
              </a:lnSpc>
            </a:pPr>
            <a:r>
              <a:rPr lang="en-ZA" dirty="0" smtClean="0"/>
              <a:t>Ancient Israel was a culture of the ear, not the eye as there is no Biblical Hebrew word for </a:t>
            </a:r>
            <a:r>
              <a:rPr lang="en-ZA" i="1" dirty="0" smtClean="0"/>
              <a:t>“obey”. </a:t>
            </a:r>
            <a:r>
              <a:rPr lang="en-ZA" dirty="0" smtClean="0"/>
              <a:t>Instead, </a:t>
            </a:r>
            <a:r>
              <a:rPr lang="en-ZA" i="1" dirty="0" smtClean="0"/>
              <a:t>“</a:t>
            </a:r>
            <a:r>
              <a:rPr lang="en-ZA" i="1" dirty="0" err="1" smtClean="0"/>
              <a:t>shema</a:t>
            </a:r>
            <a:r>
              <a:rPr lang="en-ZA" i="1" dirty="0" smtClean="0"/>
              <a:t>” </a:t>
            </a:r>
            <a:r>
              <a:rPr lang="en-ZA" dirty="0" smtClean="0"/>
              <a:t>was used, indicating that we must </a:t>
            </a:r>
            <a:r>
              <a:rPr lang="en-ZA" i="1" dirty="0" smtClean="0"/>
              <a:t>“listen</a:t>
            </a:r>
            <a:r>
              <a:rPr lang="en-ZA" dirty="0" smtClean="0"/>
              <a:t>” to the </a:t>
            </a:r>
            <a:r>
              <a:rPr lang="en-ZA" i="1" dirty="0" smtClean="0"/>
              <a:t>“voice” </a:t>
            </a:r>
            <a:r>
              <a:rPr lang="en-ZA" dirty="0" smtClean="0"/>
              <a:t>of the Almighty with the intention of being obedient. </a:t>
            </a:r>
          </a:p>
          <a:p>
            <a:pPr>
              <a:lnSpc>
                <a:spcPts val="2400"/>
              </a:lnSpc>
            </a:pPr>
            <a:r>
              <a:rPr lang="en-ZA" dirty="0" smtClean="0"/>
              <a:t>The definition the word </a:t>
            </a:r>
            <a:r>
              <a:rPr lang="en-ZA" i="1" dirty="0" smtClean="0"/>
              <a:t>“see” </a:t>
            </a:r>
            <a:r>
              <a:rPr lang="en-ZA" dirty="0" smtClean="0"/>
              <a:t>is not physically observing with your eyes, but a discerning sort of sight. The command to </a:t>
            </a:r>
            <a:r>
              <a:rPr lang="en-ZA" i="1" dirty="0" smtClean="0"/>
              <a:t>“see”</a:t>
            </a:r>
            <a:r>
              <a:rPr lang="en-ZA" dirty="0" smtClean="0"/>
              <a:t> means to not only open your eyes, but to open your mind. It means to grasp reality in the fullest sense. It also means don’t simply follow this way of life because it is all you know, or because it is convenient. Do it because you have come to </a:t>
            </a:r>
            <a:r>
              <a:rPr lang="en-ZA" i="1" dirty="0" smtClean="0"/>
              <a:t>“see” </a:t>
            </a:r>
            <a:r>
              <a:rPr lang="en-ZA" dirty="0" smtClean="0"/>
              <a:t>the vision, and because you believe in it.</a:t>
            </a:r>
          </a:p>
          <a:p>
            <a:pPr>
              <a:lnSpc>
                <a:spcPts val="2400"/>
              </a:lnSpc>
            </a:pPr>
            <a:r>
              <a:rPr lang="en-ZA" dirty="0" smtClean="0"/>
              <a:t>The spiritual and the physical are always connected. Example: </a:t>
            </a:r>
            <a:r>
              <a:rPr lang="en-ZA" i="1" dirty="0" smtClean="0"/>
              <a:t>Messiah is Emmanuel….El (God) with us in the flesh</a:t>
            </a:r>
            <a:r>
              <a:rPr lang="en-ZA" dirty="0" smtClean="0"/>
              <a:t> and </a:t>
            </a:r>
            <a:r>
              <a:rPr lang="en-ZA" i="1" dirty="0" smtClean="0"/>
              <a:t>He is </a:t>
            </a:r>
            <a:r>
              <a:rPr lang="en-ZA" i="1" dirty="0" err="1" smtClean="0"/>
              <a:t>echad</a:t>
            </a:r>
            <a:r>
              <a:rPr lang="en-ZA" i="1" dirty="0" smtClean="0"/>
              <a:t> – One</a:t>
            </a:r>
            <a:r>
              <a:rPr lang="en-ZA" dirty="0" smtClean="0"/>
              <a:t>. Moses wanted the people to spiritually </a:t>
            </a:r>
            <a:r>
              <a:rPr lang="en-ZA" i="1" dirty="0" smtClean="0"/>
              <a:t>“see” </a:t>
            </a:r>
            <a:r>
              <a:rPr lang="en-ZA" dirty="0" smtClean="0"/>
              <a:t>that there would be real physical blessings or real physical curses that would occur in the real physical land into which they were about to go.</a:t>
            </a:r>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FATHER SEES</a:t>
            </a:r>
            <a:endParaRPr lang="en-ZA" dirty="0"/>
          </a:p>
        </p:txBody>
      </p:sp>
      <p:sp>
        <p:nvSpPr>
          <p:cNvPr id="3" name="Content Placeholder 2"/>
          <p:cNvSpPr>
            <a:spLocks noGrp="1"/>
          </p:cNvSpPr>
          <p:nvPr>
            <p:ph idx="1"/>
          </p:nvPr>
        </p:nvSpPr>
        <p:spPr/>
        <p:txBody>
          <a:bodyPr>
            <a:normAutofit/>
          </a:bodyPr>
          <a:lstStyle/>
          <a:p>
            <a:r>
              <a:rPr lang="en-ZA" dirty="0" smtClean="0"/>
              <a:t>If we do not obey His Word, </a:t>
            </a:r>
            <a:r>
              <a:rPr lang="en-ZA" dirty="0" err="1" smtClean="0"/>
              <a:t>Hashem</a:t>
            </a:r>
            <a:r>
              <a:rPr lang="en-ZA" dirty="0" smtClean="0"/>
              <a:t> will turn His Face from us, as He did our fathers: </a:t>
            </a:r>
          </a:p>
          <a:p>
            <a:pPr algn="ctr"/>
            <a:r>
              <a:rPr lang="en-ZA" i="1" dirty="0" smtClean="0">
                <a:solidFill>
                  <a:srgbClr val="004821"/>
                </a:solidFill>
              </a:rPr>
              <a:t>“But My people have forgotten Me, they have burned incense to what is false, and they have stumbled from their ways, from the ancient paths, to walk in bypaths and not on a highway, to make their land become a ruin, a hissing forever – everyone who passes by it is appalled and shakes his head. “I shall scatter them as with an east wind before the enemy; I shall show them the back and not the face in the day of their calamity</a:t>
            </a:r>
            <a:r>
              <a:rPr lang="en-ZA" b="1" i="1" dirty="0" smtClean="0">
                <a:solidFill>
                  <a:srgbClr val="004821"/>
                </a:solidFill>
              </a:rPr>
              <a:t>.” (Jeremiah 18:15-17)</a:t>
            </a:r>
          </a:p>
          <a:p>
            <a:r>
              <a:rPr lang="en-ZA" dirty="0" smtClean="0"/>
              <a:t>But if we repent and turn He will see our affliction:</a:t>
            </a:r>
          </a:p>
          <a:p>
            <a:pPr algn="ctr"/>
            <a:r>
              <a:rPr lang="en-ZA" i="1" dirty="0" smtClean="0">
                <a:solidFill>
                  <a:srgbClr val="004821"/>
                </a:solidFill>
              </a:rPr>
              <a:t>And the people believed. And they heard that </a:t>
            </a:r>
            <a:r>
              <a:rPr lang="he-IL" i="1" dirty="0" smtClean="0">
                <a:solidFill>
                  <a:srgbClr val="004821"/>
                </a:solidFill>
              </a:rPr>
              <a:t>יהוה</a:t>
            </a:r>
            <a:r>
              <a:rPr lang="en-ZA" i="1" dirty="0" smtClean="0">
                <a:solidFill>
                  <a:srgbClr val="004821"/>
                </a:solidFill>
              </a:rPr>
              <a:t> had visited the children of </a:t>
            </a:r>
            <a:r>
              <a:rPr lang="en-ZA" i="1" dirty="0" err="1" smtClean="0">
                <a:solidFill>
                  <a:srgbClr val="004821"/>
                </a:solidFill>
              </a:rPr>
              <a:t>Yisra’ĕl</a:t>
            </a:r>
            <a:r>
              <a:rPr lang="en-ZA" i="1" dirty="0" smtClean="0">
                <a:solidFill>
                  <a:srgbClr val="004821"/>
                </a:solidFill>
              </a:rPr>
              <a:t> and that He had looked (</a:t>
            </a:r>
            <a:r>
              <a:rPr lang="en-ZA" i="1" dirty="0" err="1" smtClean="0">
                <a:solidFill>
                  <a:srgbClr val="004821"/>
                </a:solidFill>
              </a:rPr>
              <a:t>re’eh</a:t>
            </a:r>
            <a:r>
              <a:rPr lang="en-ZA" i="1" dirty="0" smtClean="0">
                <a:solidFill>
                  <a:srgbClr val="004821"/>
                </a:solidFill>
              </a:rPr>
              <a:t>) on their affliction, and they bowed their heads and did obeisance. </a:t>
            </a:r>
            <a:r>
              <a:rPr lang="en-US" b="1" i="1" dirty="0" smtClean="0">
                <a:solidFill>
                  <a:srgbClr val="004821"/>
                </a:solidFill>
              </a:rPr>
              <a:t>(Exodus 4:31)</a:t>
            </a:r>
          </a:p>
          <a:p>
            <a:endParaRPr lang="en-US" dirty="0" smtClean="0"/>
          </a:p>
          <a:p>
            <a:endParaRPr lang="en-ZA" dirty="0" smtClean="0"/>
          </a:p>
          <a:p>
            <a:endParaRPr lang="en-ZA" dirty="0" smtClean="0"/>
          </a:p>
          <a:p>
            <a:endParaRPr lang="en-ZA" dirty="0" smtClean="0"/>
          </a:p>
          <a:p>
            <a:endParaRPr lang="en-ZA" dirty="0" smtClean="0"/>
          </a:p>
          <a:p>
            <a:endParaRPr lang="en-ZA" dirty="0" smtClean="0"/>
          </a:p>
          <a:p>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mtClean="0"/>
              <a:t>יהוה</a:t>
            </a:r>
            <a:r>
              <a:rPr lang="en-ZA" smtClean="0"/>
              <a:t> SEES TO</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A clear understanding of this concept can be found when Abraham takes </a:t>
            </a:r>
            <a:r>
              <a:rPr lang="en-ZA" dirty="0" err="1" smtClean="0"/>
              <a:t>Isak</a:t>
            </a:r>
            <a:r>
              <a:rPr lang="en-ZA" dirty="0" smtClean="0"/>
              <a:t>, the son of promise, to offer him as a burnt offering, as instructed by </a:t>
            </a:r>
            <a:r>
              <a:rPr lang="he-IL" dirty="0" smtClean="0"/>
              <a:t>יהוה</a:t>
            </a:r>
            <a:r>
              <a:rPr lang="en-ZA" dirty="0" smtClean="0"/>
              <a:t>. </a:t>
            </a:r>
          </a:p>
          <a:p>
            <a:pPr algn="ctr">
              <a:lnSpc>
                <a:spcPts val="2300"/>
              </a:lnSpc>
            </a:pPr>
            <a:r>
              <a:rPr lang="en-ZA" i="1" dirty="0" smtClean="0">
                <a:solidFill>
                  <a:srgbClr val="004821"/>
                </a:solidFill>
              </a:rPr>
              <a:t>And </a:t>
            </a:r>
            <a:r>
              <a:rPr lang="en-ZA" i="1" dirty="0" err="1" smtClean="0">
                <a:solidFill>
                  <a:srgbClr val="004821"/>
                </a:solidFill>
              </a:rPr>
              <a:t>Aḇraham</a:t>
            </a:r>
            <a:r>
              <a:rPr lang="en-ZA" i="1" dirty="0" smtClean="0">
                <a:solidFill>
                  <a:srgbClr val="004821"/>
                </a:solidFill>
              </a:rPr>
              <a:t> took the wood of the burnt offering and laid it on </a:t>
            </a:r>
            <a:r>
              <a:rPr lang="en-ZA" i="1" dirty="0" err="1" smtClean="0">
                <a:solidFill>
                  <a:srgbClr val="004821"/>
                </a:solidFill>
              </a:rPr>
              <a:t>Yitsḥaq</a:t>
            </a:r>
            <a:r>
              <a:rPr lang="en-ZA" i="1" dirty="0" smtClean="0">
                <a:solidFill>
                  <a:srgbClr val="004821"/>
                </a:solidFill>
              </a:rPr>
              <a:t> his son. And he took the fire in his hand, and a knife, and the two of them went together. And </a:t>
            </a:r>
            <a:r>
              <a:rPr lang="en-ZA" i="1" dirty="0" err="1" smtClean="0">
                <a:solidFill>
                  <a:srgbClr val="004821"/>
                </a:solidFill>
              </a:rPr>
              <a:t>Yitsḥaq</a:t>
            </a:r>
            <a:r>
              <a:rPr lang="en-ZA" i="1" dirty="0" smtClean="0">
                <a:solidFill>
                  <a:srgbClr val="004821"/>
                </a:solidFill>
              </a:rPr>
              <a:t> spoke to </a:t>
            </a:r>
            <a:r>
              <a:rPr lang="en-ZA" i="1" dirty="0" err="1" smtClean="0">
                <a:solidFill>
                  <a:srgbClr val="004821"/>
                </a:solidFill>
              </a:rPr>
              <a:t>Aḇraham</a:t>
            </a:r>
            <a:r>
              <a:rPr lang="en-ZA" i="1" dirty="0" smtClean="0">
                <a:solidFill>
                  <a:srgbClr val="004821"/>
                </a:solidFill>
              </a:rPr>
              <a:t> his father and said, “My father!” And he said, “Here I am, my son.” And he said, “See, the fire and the wood! But where is the lamb for a burnt offering?” And </a:t>
            </a:r>
            <a:r>
              <a:rPr lang="en-ZA" i="1" dirty="0" err="1" smtClean="0">
                <a:solidFill>
                  <a:srgbClr val="004821"/>
                </a:solidFill>
              </a:rPr>
              <a:t>Aḇraham</a:t>
            </a:r>
            <a:r>
              <a:rPr lang="en-ZA" i="1" dirty="0" smtClean="0">
                <a:solidFill>
                  <a:srgbClr val="004821"/>
                </a:solidFill>
              </a:rPr>
              <a:t> said, “My son, Elohim does provide for Himself the lamb for a burnt offering.” And the two of them went together</a:t>
            </a:r>
            <a:r>
              <a:rPr lang="en-ZA" b="1" i="1" dirty="0" smtClean="0">
                <a:solidFill>
                  <a:srgbClr val="004821"/>
                </a:solidFill>
              </a:rPr>
              <a:t>. (Genesis 22:6-8)</a:t>
            </a:r>
          </a:p>
          <a:p>
            <a:pPr>
              <a:lnSpc>
                <a:spcPts val="2300"/>
              </a:lnSpc>
            </a:pPr>
            <a:r>
              <a:rPr lang="en-ZA" dirty="0" smtClean="0"/>
              <a:t>After the provision of the ram for the burnt offering, we read in verse 14 </a:t>
            </a:r>
            <a:r>
              <a:rPr lang="en-ZA" dirty="0" err="1" smtClean="0"/>
              <a:t>Avraham</a:t>
            </a:r>
            <a:r>
              <a:rPr lang="en-ZA" dirty="0" smtClean="0"/>
              <a:t> called the place </a:t>
            </a:r>
            <a:r>
              <a:rPr lang="en-ZA" dirty="0" err="1" smtClean="0"/>
              <a:t>Adonai</a:t>
            </a:r>
            <a:r>
              <a:rPr lang="en-ZA" dirty="0" smtClean="0"/>
              <a:t> </a:t>
            </a:r>
            <a:r>
              <a:rPr lang="en-ZA" dirty="0" err="1" smtClean="0"/>
              <a:t>Yir'eh</a:t>
            </a:r>
            <a:r>
              <a:rPr lang="en-ZA" dirty="0" smtClean="0"/>
              <a:t> [</a:t>
            </a:r>
            <a:r>
              <a:rPr lang="en-ZA" dirty="0" err="1" smtClean="0"/>
              <a:t>Adonai</a:t>
            </a:r>
            <a:r>
              <a:rPr lang="en-ZA" dirty="0" smtClean="0"/>
              <a:t> will see (to it), </a:t>
            </a:r>
            <a:r>
              <a:rPr lang="en-ZA" dirty="0" err="1" smtClean="0"/>
              <a:t>Adonai</a:t>
            </a:r>
            <a:r>
              <a:rPr lang="en-ZA" dirty="0" smtClean="0"/>
              <a:t> provides] — as it is said to this day</a:t>
            </a:r>
            <a:r>
              <a:rPr lang="en-ZA" i="1" dirty="0" smtClean="0"/>
              <a:t>, "On the mountain </a:t>
            </a:r>
            <a:r>
              <a:rPr lang="en-ZA" i="1" dirty="0" err="1" smtClean="0"/>
              <a:t>Adonai</a:t>
            </a:r>
            <a:r>
              <a:rPr lang="en-ZA" i="1" dirty="0" smtClean="0"/>
              <a:t> is seen.“</a:t>
            </a:r>
          </a:p>
          <a:p>
            <a:pPr>
              <a:lnSpc>
                <a:spcPts val="2300"/>
              </a:lnSpc>
            </a:pPr>
            <a:r>
              <a:rPr lang="en-ZA" dirty="0" smtClean="0"/>
              <a:t>The Institute for Scripture Research folks use the term </a:t>
            </a:r>
            <a:r>
              <a:rPr lang="en-ZA" i="1" dirty="0" smtClean="0"/>
              <a:t>“</a:t>
            </a:r>
            <a:r>
              <a:rPr lang="he-IL" i="1" dirty="0" smtClean="0"/>
              <a:t>יהוה</a:t>
            </a:r>
            <a:r>
              <a:rPr lang="en-ZA" i="1" dirty="0" smtClean="0"/>
              <a:t> </a:t>
            </a:r>
            <a:r>
              <a:rPr lang="en-ZA" i="1" dirty="0" err="1" smtClean="0"/>
              <a:t>Yireh</a:t>
            </a:r>
            <a:r>
              <a:rPr lang="en-ZA" i="1" dirty="0" smtClean="0"/>
              <a:t>” </a:t>
            </a:r>
            <a:r>
              <a:rPr lang="en-ZA" dirty="0" smtClean="0"/>
              <a:t>and KJV guys translated it as </a:t>
            </a:r>
            <a:r>
              <a:rPr lang="en-ZA" i="1" dirty="0" smtClean="0"/>
              <a:t>“Jehovah Jireh”. </a:t>
            </a:r>
            <a:r>
              <a:rPr lang="en-ZA" dirty="0" smtClean="0"/>
              <a:t>But, the </a:t>
            </a:r>
            <a:r>
              <a:rPr lang="en-ZA" dirty="0" err="1" smtClean="0"/>
              <a:t>Mazorites</a:t>
            </a:r>
            <a:r>
              <a:rPr lang="en-ZA" dirty="0" smtClean="0"/>
              <a:t> vowel pointed it to read </a:t>
            </a:r>
            <a:r>
              <a:rPr lang="en-ZA" i="1" dirty="0" smtClean="0"/>
              <a:t>“</a:t>
            </a:r>
            <a:r>
              <a:rPr lang="he-IL" i="1" dirty="0" smtClean="0"/>
              <a:t>יהוה</a:t>
            </a:r>
            <a:r>
              <a:rPr lang="en-ZA" i="1" dirty="0" smtClean="0"/>
              <a:t> </a:t>
            </a:r>
            <a:r>
              <a:rPr lang="en-ZA" i="1" dirty="0" err="1" smtClean="0"/>
              <a:t>Ee’re’eh</a:t>
            </a:r>
            <a:r>
              <a:rPr lang="en-ZA" i="1" dirty="0" smtClean="0"/>
              <a:t>” for “</a:t>
            </a:r>
            <a:r>
              <a:rPr lang="he-IL" i="1" dirty="0" smtClean="0"/>
              <a:t>יהוה </a:t>
            </a:r>
            <a:r>
              <a:rPr lang="en-ZA" i="1" dirty="0" smtClean="0"/>
              <a:t> Provides” or “</a:t>
            </a:r>
            <a:r>
              <a:rPr lang="he-IL" i="1" dirty="0" smtClean="0"/>
              <a:t>יהוה</a:t>
            </a:r>
            <a:r>
              <a:rPr lang="en-ZA" i="1" dirty="0" smtClean="0"/>
              <a:t> Sees to”.</a:t>
            </a:r>
            <a:endParaRPr lang="en-ZA" i="1"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35977</TotalTime>
  <Words>8473</Words>
  <Application>Microsoft Office PowerPoint</Application>
  <PresentationFormat>On-screen Show (4:3)</PresentationFormat>
  <Paragraphs>288</Paragraphs>
  <Slides>53</Slides>
  <Notes>2</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Office Theme</vt:lpstr>
      <vt:lpstr>Slide 1</vt:lpstr>
      <vt:lpstr>RECOGNITION</vt:lpstr>
      <vt:lpstr>RE’EH “SEE”</vt:lpstr>
      <vt:lpstr>THE RELIGION OF HUMANISM</vt:lpstr>
      <vt:lpstr>RE’EH “SEE”: BLESSING AND CURSE</vt:lpstr>
      <vt:lpstr>RE’EH</vt:lpstr>
      <vt:lpstr>SEE</vt:lpstr>
      <vt:lpstr>THE FATHER SEES</vt:lpstr>
      <vt:lpstr>יהוה SEES TO</vt:lpstr>
      <vt:lpstr>RE’EH - UNDERSTAND</vt:lpstr>
      <vt:lpstr> RE’EH “SEE” DELIVERANCE</vt:lpstr>
      <vt:lpstr>MOSES</vt:lpstr>
      <vt:lpstr>BE HEARERS AND DOERS</vt:lpstr>
      <vt:lpstr>SUMMARY</vt:lpstr>
      <vt:lpstr>TODAY</vt:lpstr>
      <vt:lpstr>CHOICE</vt:lpstr>
      <vt:lpstr>TREE OF LIFE</vt:lpstr>
      <vt:lpstr>EATING FROM THE TREE OF LIFE</vt:lpstr>
      <vt:lpstr>NORROW GATE, DO NOT ENLARGE</vt:lpstr>
      <vt:lpstr>FEAR</vt:lpstr>
      <vt:lpstr>WHEN YOU OBEY</vt:lpstr>
      <vt:lpstr>MOUNT-GERIZIM &amp; MOUNT-EBAL</vt:lpstr>
      <vt:lpstr>BLESSING - GERIZIM</vt:lpstr>
      <vt:lpstr>CURSE - EYBAL</vt:lpstr>
      <vt:lpstr>SHECHEM</vt:lpstr>
      <vt:lpstr>RIGHTEOUSNESS</vt:lpstr>
      <vt:lpstr>LOCATION</vt:lpstr>
      <vt:lpstr>LOCATION CONT.</vt:lpstr>
      <vt:lpstr>NAMES OF IDOLS</vt:lpstr>
      <vt:lpstr>PLACES OF OFFERINGS</vt:lpstr>
      <vt:lpstr>DAVID SOUGHT THE SET APART PLACE</vt:lpstr>
      <vt:lpstr>PUTTING AWAY IDOLS</vt:lpstr>
      <vt:lpstr>FINAL CHOICE</vt:lpstr>
      <vt:lpstr>EATING BLOOD</vt:lpstr>
      <vt:lpstr>JERUSALEM COUNCIL</vt:lpstr>
      <vt:lpstr>KOSHERING MEAT</vt:lpstr>
      <vt:lpstr>FALSE PROPHET</vt:lpstr>
      <vt:lpstr>SIGNS AND WONDERS</vt:lpstr>
      <vt:lpstr>THE TEST</vt:lpstr>
      <vt:lpstr>יהושע</vt:lpstr>
      <vt:lpstr>APOSTLE PAUL: FALSE PROPHETS</vt:lpstr>
      <vt:lpstr>APOSTLE JOHN: FALSE PROPHETS</vt:lpstr>
      <vt:lpstr> PEOPLE OF ADONAI</vt:lpstr>
      <vt:lpstr>A TREASURED PEOPLE</vt:lpstr>
      <vt:lpstr>FIRST TITHE</vt:lpstr>
      <vt:lpstr>SECOND TITHE</vt:lpstr>
      <vt:lpstr>BLESSING FROM LISTENING</vt:lpstr>
      <vt:lpstr>PASSOVER, WEEKS, BOOTHS</vt:lpstr>
      <vt:lpstr>SACRIFICIAL LIFESTYLE</vt:lpstr>
      <vt:lpstr>HAFTORAH READING:  ISAIAH 44:11-45:5</vt:lpstr>
      <vt:lpstr>HAFTORAH READING:  CYRUS</vt:lpstr>
      <vt:lpstr>THE LIVING TORAH </vt:lpstr>
      <vt:lpstr>CONCLUSION</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Specpipe</cp:lastModifiedBy>
  <cp:revision>919</cp:revision>
  <dcterms:created xsi:type="dcterms:W3CDTF">2010-10-31T07:41:47Z</dcterms:created>
  <dcterms:modified xsi:type="dcterms:W3CDTF">2014-03-09T15:12:45Z</dcterms:modified>
</cp:coreProperties>
</file>